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9" r:id="rId3"/>
    <p:sldId id="257" r:id="rId4"/>
    <p:sldId id="258" r:id="rId5"/>
    <p:sldId id="260" r:id="rId6"/>
    <p:sldId id="261" r:id="rId7"/>
    <p:sldId id="262" r:id="rId8"/>
    <p:sldId id="263" r:id="rId9"/>
    <p:sldId id="264" r:id="rId10"/>
    <p:sldId id="265" r:id="rId11"/>
    <p:sldId id="268" r:id="rId12"/>
    <p:sldId id="267"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3B3D7A-FB80-4407-9D8B-BCE971DA187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7260C25-5073-485A-A136-8DA6CCF59F6E}">
      <dgm:prSet phldrT="[Text]" custT="1"/>
      <dgm:spPr/>
      <dgm:t>
        <a:bodyPr/>
        <a:lstStyle/>
        <a:p>
          <a:r>
            <a:rPr lang="en-US" sz="1600" b="1" dirty="0"/>
            <a:t>1991 </a:t>
          </a:r>
        </a:p>
        <a:p>
          <a:r>
            <a:rPr lang="en-US" sz="1600" dirty="0"/>
            <a:t>Born in Manhattan, NYC</a:t>
          </a:r>
        </a:p>
      </dgm:t>
    </dgm:pt>
    <dgm:pt modelId="{200EE397-2F31-4EEF-8AD7-1FACE56D6352}" type="parTrans" cxnId="{CCF51F19-7090-4B4A-973F-EAE4D607B29A}">
      <dgm:prSet/>
      <dgm:spPr/>
      <dgm:t>
        <a:bodyPr/>
        <a:lstStyle/>
        <a:p>
          <a:endParaRPr lang="en-US"/>
        </a:p>
      </dgm:t>
    </dgm:pt>
    <dgm:pt modelId="{20E4048F-4423-4E2F-A7DE-1917A25061CC}" type="sibTrans" cxnId="{CCF51F19-7090-4B4A-973F-EAE4D607B29A}">
      <dgm:prSet/>
      <dgm:spPr/>
      <dgm:t>
        <a:bodyPr/>
        <a:lstStyle/>
        <a:p>
          <a:endParaRPr lang="en-US"/>
        </a:p>
      </dgm:t>
    </dgm:pt>
    <dgm:pt modelId="{1EA62218-BACC-466D-AFED-F86DA602F1D5}">
      <dgm:prSet phldrT="[Text]" custT="1"/>
      <dgm:spPr/>
      <dgm:t>
        <a:bodyPr/>
        <a:lstStyle/>
        <a:p>
          <a:r>
            <a:rPr lang="en-US" sz="1600" b="1" dirty="0"/>
            <a:t>1999</a:t>
          </a:r>
          <a:r>
            <a:rPr lang="en-US" sz="1600" dirty="0"/>
            <a:t> </a:t>
          </a:r>
        </a:p>
        <a:p>
          <a:r>
            <a:rPr lang="en-US" sz="1600" dirty="0"/>
            <a:t>Moved to Worcester, MA &amp; attended Jacob Hiatt</a:t>
          </a:r>
        </a:p>
      </dgm:t>
    </dgm:pt>
    <dgm:pt modelId="{DF4EC8C3-F625-49EB-A4DB-14F7B9BAD440}" type="parTrans" cxnId="{65AD62F1-2265-4ED2-A25D-B7DB34E3A836}">
      <dgm:prSet/>
      <dgm:spPr/>
      <dgm:t>
        <a:bodyPr/>
        <a:lstStyle/>
        <a:p>
          <a:endParaRPr lang="en-US"/>
        </a:p>
      </dgm:t>
    </dgm:pt>
    <dgm:pt modelId="{F92EF627-0A15-4578-B983-806C90ED9F22}" type="sibTrans" cxnId="{65AD62F1-2265-4ED2-A25D-B7DB34E3A836}">
      <dgm:prSet/>
      <dgm:spPr/>
      <dgm:t>
        <a:bodyPr/>
        <a:lstStyle/>
        <a:p>
          <a:endParaRPr lang="en-US"/>
        </a:p>
      </dgm:t>
    </dgm:pt>
    <dgm:pt modelId="{FB9DD294-BFBD-46DD-A4CC-CBAE58D43E0C}">
      <dgm:prSet phldrT="[Text]" custT="1"/>
      <dgm:spPr/>
      <dgm:t>
        <a:bodyPr/>
        <a:lstStyle/>
        <a:p>
          <a:r>
            <a:rPr lang="en-US" sz="1600" b="1" dirty="0"/>
            <a:t>Currently</a:t>
          </a:r>
        </a:p>
        <a:p>
          <a:r>
            <a:rPr lang="en-US" sz="1600" dirty="0"/>
            <a:t>Manager of Population Health Reporting and Analytics at OCI</a:t>
          </a:r>
        </a:p>
      </dgm:t>
    </dgm:pt>
    <dgm:pt modelId="{FDAA7607-200E-4C34-A635-5E171E27E34E}" type="parTrans" cxnId="{9B4FAEE8-B721-45DD-BC03-275756F3437F}">
      <dgm:prSet/>
      <dgm:spPr/>
      <dgm:t>
        <a:bodyPr/>
        <a:lstStyle/>
        <a:p>
          <a:endParaRPr lang="en-US"/>
        </a:p>
      </dgm:t>
    </dgm:pt>
    <dgm:pt modelId="{A17B2D1F-DAF5-4049-B887-D073053B7BFD}" type="sibTrans" cxnId="{9B4FAEE8-B721-45DD-BC03-275756F3437F}">
      <dgm:prSet/>
      <dgm:spPr/>
      <dgm:t>
        <a:bodyPr/>
        <a:lstStyle/>
        <a:p>
          <a:endParaRPr lang="en-US"/>
        </a:p>
      </dgm:t>
    </dgm:pt>
    <dgm:pt modelId="{80B18630-89DD-4F7D-A061-BDC5916A8852}">
      <dgm:prSet phldrT="[Text]" custT="1"/>
      <dgm:spPr/>
      <dgm:t>
        <a:bodyPr/>
        <a:lstStyle/>
        <a:p>
          <a:r>
            <a:rPr lang="en-US" sz="1400" b="1" dirty="0"/>
            <a:t>2002-2005</a:t>
          </a:r>
        </a:p>
        <a:p>
          <a:r>
            <a:rPr lang="en-US" sz="1400" dirty="0"/>
            <a:t>Forest Grove Middle School</a:t>
          </a:r>
        </a:p>
      </dgm:t>
    </dgm:pt>
    <dgm:pt modelId="{FB4B700B-C961-4396-AABC-EA0E47F86508}" type="parTrans" cxnId="{F33694A6-CBCC-4177-A900-1B9CF559A62C}">
      <dgm:prSet/>
      <dgm:spPr/>
      <dgm:t>
        <a:bodyPr/>
        <a:lstStyle/>
        <a:p>
          <a:endParaRPr lang="en-US"/>
        </a:p>
      </dgm:t>
    </dgm:pt>
    <dgm:pt modelId="{BF3BA46B-B49B-4EA7-BE10-3A3F459CC361}" type="sibTrans" cxnId="{F33694A6-CBCC-4177-A900-1B9CF559A62C}">
      <dgm:prSet/>
      <dgm:spPr/>
      <dgm:t>
        <a:bodyPr/>
        <a:lstStyle/>
        <a:p>
          <a:endParaRPr lang="en-US"/>
        </a:p>
      </dgm:t>
    </dgm:pt>
    <dgm:pt modelId="{8AF44D5A-D06F-4D2D-9D3E-6D36B03E780B}">
      <dgm:prSet phldrT="[Text]" custT="1"/>
      <dgm:spPr/>
      <dgm:t>
        <a:bodyPr/>
        <a:lstStyle/>
        <a:p>
          <a:r>
            <a:rPr lang="en-US" sz="1600" b="1" dirty="0"/>
            <a:t>2005-2009</a:t>
          </a:r>
        </a:p>
        <a:p>
          <a:r>
            <a:rPr lang="en-US" sz="1600" dirty="0"/>
            <a:t>South Community High School</a:t>
          </a:r>
        </a:p>
      </dgm:t>
    </dgm:pt>
    <dgm:pt modelId="{C6419948-9BDA-4071-BA74-07CC6DEA321D}" type="parTrans" cxnId="{669AB41D-4143-488C-9289-BA4DE45F1A95}">
      <dgm:prSet/>
      <dgm:spPr/>
      <dgm:t>
        <a:bodyPr/>
        <a:lstStyle/>
        <a:p>
          <a:endParaRPr lang="en-US"/>
        </a:p>
      </dgm:t>
    </dgm:pt>
    <dgm:pt modelId="{350F214A-DD48-4813-977F-8EC37CEF89A5}" type="sibTrans" cxnId="{669AB41D-4143-488C-9289-BA4DE45F1A95}">
      <dgm:prSet/>
      <dgm:spPr/>
      <dgm:t>
        <a:bodyPr/>
        <a:lstStyle/>
        <a:p>
          <a:endParaRPr lang="en-US"/>
        </a:p>
      </dgm:t>
    </dgm:pt>
    <dgm:pt modelId="{BB9AAD09-334B-4F70-8178-EADEFFED7911}">
      <dgm:prSet phldrT="[Text]" custT="1"/>
      <dgm:spPr/>
      <dgm:t>
        <a:bodyPr/>
        <a:lstStyle/>
        <a:p>
          <a:r>
            <a:rPr lang="en-US" sz="1600" b="1" dirty="0"/>
            <a:t>2009 - 2013</a:t>
          </a:r>
        </a:p>
        <a:p>
          <a:r>
            <a:rPr lang="en-US" sz="1600" dirty="0"/>
            <a:t>Clark University</a:t>
          </a:r>
        </a:p>
        <a:p>
          <a:r>
            <a:rPr lang="en-US" sz="1600" dirty="0"/>
            <a:t>Worcester, MA</a:t>
          </a:r>
        </a:p>
      </dgm:t>
    </dgm:pt>
    <dgm:pt modelId="{45B8E1DE-F4FC-4BB4-951D-7F378F38EA28}" type="parTrans" cxnId="{CE08FF94-5941-42A4-A801-2F7FD0108FBC}">
      <dgm:prSet/>
      <dgm:spPr/>
      <dgm:t>
        <a:bodyPr/>
        <a:lstStyle/>
        <a:p>
          <a:endParaRPr lang="en-US"/>
        </a:p>
      </dgm:t>
    </dgm:pt>
    <dgm:pt modelId="{83EE3A67-78BC-48E5-95C4-3814D57FDBE0}" type="sibTrans" cxnId="{CE08FF94-5941-42A4-A801-2F7FD0108FBC}">
      <dgm:prSet/>
      <dgm:spPr/>
      <dgm:t>
        <a:bodyPr/>
        <a:lstStyle/>
        <a:p>
          <a:endParaRPr lang="en-US"/>
        </a:p>
      </dgm:t>
    </dgm:pt>
    <dgm:pt modelId="{BE804EDE-4D21-4143-997D-0FF6437C00EE}">
      <dgm:prSet phldrT="[Text]"/>
      <dgm:spPr/>
      <dgm:t>
        <a:bodyPr/>
        <a:lstStyle/>
        <a:p>
          <a:r>
            <a:rPr lang="en-US" b="1" dirty="0"/>
            <a:t>2013</a:t>
          </a:r>
        </a:p>
        <a:p>
          <a:r>
            <a:rPr lang="en-US" dirty="0"/>
            <a:t>Full Time Data Analyst at OCI</a:t>
          </a:r>
        </a:p>
      </dgm:t>
    </dgm:pt>
    <dgm:pt modelId="{7C597000-14DC-4026-B8AA-2785400CA364}" type="parTrans" cxnId="{B101228C-E2DD-4B6F-A755-E4605FD6E699}">
      <dgm:prSet/>
      <dgm:spPr/>
      <dgm:t>
        <a:bodyPr/>
        <a:lstStyle/>
        <a:p>
          <a:endParaRPr lang="en-US"/>
        </a:p>
      </dgm:t>
    </dgm:pt>
    <dgm:pt modelId="{1BA72FE6-C629-4C6A-8CAE-6979CEAEB74B}" type="sibTrans" cxnId="{B101228C-E2DD-4B6F-A755-E4605FD6E699}">
      <dgm:prSet/>
      <dgm:spPr/>
      <dgm:t>
        <a:bodyPr/>
        <a:lstStyle/>
        <a:p>
          <a:endParaRPr lang="en-US"/>
        </a:p>
      </dgm:t>
    </dgm:pt>
    <dgm:pt modelId="{F417C156-993E-43DD-8DBF-7BB48E5115E6}" type="pres">
      <dgm:prSet presAssocID="{7A3B3D7A-FB80-4407-9D8B-BCE971DA187C}" presName="Name0" presStyleCnt="0">
        <dgm:presLayoutVars>
          <dgm:dir/>
          <dgm:resizeHandles val="exact"/>
        </dgm:presLayoutVars>
      </dgm:prSet>
      <dgm:spPr/>
      <dgm:t>
        <a:bodyPr/>
        <a:lstStyle/>
        <a:p>
          <a:endParaRPr lang="en-US"/>
        </a:p>
      </dgm:t>
    </dgm:pt>
    <dgm:pt modelId="{168F2C9D-5835-49E8-9DAF-1F9A18EFD089}" type="pres">
      <dgm:prSet presAssocID="{7A3B3D7A-FB80-4407-9D8B-BCE971DA187C}" presName="arrow" presStyleLbl="bgShp" presStyleIdx="0" presStyleCnt="1"/>
      <dgm:spPr/>
    </dgm:pt>
    <dgm:pt modelId="{2B480B2B-100B-466D-ABFB-E6EEC00A0E4C}" type="pres">
      <dgm:prSet presAssocID="{7A3B3D7A-FB80-4407-9D8B-BCE971DA187C}" presName="points" presStyleCnt="0"/>
      <dgm:spPr/>
    </dgm:pt>
    <dgm:pt modelId="{288588C3-4532-4886-B298-9E2959544D41}" type="pres">
      <dgm:prSet presAssocID="{57260C25-5073-485A-A136-8DA6CCF59F6E}" presName="compositeA" presStyleCnt="0"/>
      <dgm:spPr/>
    </dgm:pt>
    <dgm:pt modelId="{97DEFBEB-D7D3-4BE0-A0E8-D77CE8D19ACF}" type="pres">
      <dgm:prSet presAssocID="{57260C25-5073-485A-A136-8DA6CCF59F6E}" presName="textA" presStyleLbl="revTx" presStyleIdx="0" presStyleCnt="7" custLinFactNeighborX="-1596" custLinFactNeighborY="0">
        <dgm:presLayoutVars>
          <dgm:bulletEnabled val="1"/>
        </dgm:presLayoutVars>
      </dgm:prSet>
      <dgm:spPr/>
      <dgm:t>
        <a:bodyPr/>
        <a:lstStyle/>
        <a:p>
          <a:endParaRPr lang="en-US"/>
        </a:p>
      </dgm:t>
    </dgm:pt>
    <dgm:pt modelId="{6A24790A-9CDB-47AC-8D19-26DD59BBA040}" type="pres">
      <dgm:prSet presAssocID="{57260C25-5073-485A-A136-8DA6CCF59F6E}" presName="circleA" presStyleLbl="node1" presStyleIdx="0" presStyleCnt="7" custLinFactNeighborX="-5901" custLinFactNeighborY="0"/>
      <dgm:spPr/>
    </dgm:pt>
    <dgm:pt modelId="{A66D94B1-E492-42E8-8B2C-9B1F435A553F}" type="pres">
      <dgm:prSet presAssocID="{57260C25-5073-485A-A136-8DA6CCF59F6E}" presName="spaceA" presStyleCnt="0"/>
      <dgm:spPr/>
    </dgm:pt>
    <dgm:pt modelId="{8104DEDA-205C-405B-9930-23B045E5BB44}" type="pres">
      <dgm:prSet presAssocID="{20E4048F-4423-4E2F-A7DE-1917A25061CC}" presName="space" presStyleCnt="0"/>
      <dgm:spPr/>
    </dgm:pt>
    <dgm:pt modelId="{607BD374-ECA8-4596-98DF-D5C02A27D1A6}" type="pres">
      <dgm:prSet presAssocID="{1EA62218-BACC-466D-AFED-F86DA602F1D5}" presName="compositeB" presStyleCnt="0"/>
      <dgm:spPr/>
    </dgm:pt>
    <dgm:pt modelId="{67FBBEA5-1CCC-4B7D-A507-5A18AD29C6FC}" type="pres">
      <dgm:prSet presAssocID="{1EA62218-BACC-466D-AFED-F86DA602F1D5}" presName="textB" presStyleLbl="revTx" presStyleIdx="1" presStyleCnt="7" custLinFactNeighborX="-1596" custLinFactNeighborY="0">
        <dgm:presLayoutVars>
          <dgm:bulletEnabled val="1"/>
        </dgm:presLayoutVars>
      </dgm:prSet>
      <dgm:spPr/>
      <dgm:t>
        <a:bodyPr/>
        <a:lstStyle/>
        <a:p>
          <a:endParaRPr lang="en-US"/>
        </a:p>
      </dgm:t>
    </dgm:pt>
    <dgm:pt modelId="{60767339-CEF9-4C09-BB72-817DAAA1E4C7}" type="pres">
      <dgm:prSet presAssocID="{1EA62218-BACC-466D-AFED-F86DA602F1D5}" presName="circleB" presStyleLbl="node1" presStyleIdx="1" presStyleCnt="7" custLinFactNeighborX="-5901" custLinFactNeighborY="0"/>
      <dgm:spPr/>
    </dgm:pt>
    <dgm:pt modelId="{7C6FD677-A424-408D-AAC3-B9C12FA02C7D}" type="pres">
      <dgm:prSet presAssocID="{1EA62218-BACC-466D-AFED-F86DA602F1D5}" presName="spaceB" presStyleCnt="0"/>
      <dgm:spPr/>
    </dgm:pt>
    <dgm:pt modelId="{F6622B6B-E6DF-4846-8723-E15D24B1BC89}" type="pres">
      <dgm:prSet presAssocID="{F92EF627-0A15-4578-B983-806C90ED9F22}" presName="space" presStyleCnt="0"/>
      <dgm:spPr/>
    </dgm:pt>
    <dgm:pt modelId="{0C29A53B-E3FF-4EE4-A6B2-86A7637406F1}" type="pres">
      <dgm:prSet presAssocID="{80B18630-89DD-4F7D-A061-BDC5916A8852}" presName="compositeA" presStyleCnt="0"/>
      <dgm:spPr/>
    </dgm:pt>
    <dgm:pt modelId="{29F4EE72-1C2B-4716-84F6-16F5108AD0B4}" type="pres">
      <dgm:prSet presAssocID="{80B18630-89DD-4F7D-A061-BDC5916A8852}" presName="textA" presStyleLbl="revTx" presStyleIdx="2" presStyleCnt="7" custLinFactNeighborX="-1596" custLinFactNeighborY="0">
        <dgm:presLayoutVars>
          <dgm:bulletEnabled val="1"/>
        </dgm:presLayoutVars>
      </dgm:prSet>
      <dgm:spPr/>
      <dgm:t>
        <a:bodyPr/>
        <a:lstStyle/>
        <a:p>
          <a:endParaRPr lang="en-US"/>
        </a:p>
      </dgm:t>
    </dgm:pt>
    <dgm:pt modelId="{05037861-5B4B-4C06-9DFC-27E30C62BE73}" type="pres">
      <dgm:prSet presAssocID="{80B18630-89DD-4F7D-A061-BDC5916A8852}" presName="circleA" presStyleLbl="node1" presStyleIdx="2" presStyleCnt="7" custLinFactNeighborX="-5901" custLinFactNeighborY="0"/>
      <dgm:spPr/>
    </dgm:pt>
    <dgm:pt modelId="{5912DFE9-CBBC-427B-87EC-F12BCF7C34BD}" type="pres">
      <dgm:prSet presAssocID="{80B18630-89DD-4F7D-A061-BDC5916A8852}" presName="spaceA" presStyleCnt="0"/>
      <dgm:spPr/>
    </dgm:pt>
    <dgm:pt modelId="{2AF75792-5113-49AC-8607-826DE87B5D3A}" type="pres">
      <dgm:prSet presAssocID="{BF3BA46B-B49B-4EA7-BE10-3A3F459CC361}" presName="space" presStyleCnt="0"/>
      <dgm:spPr/>
    </dgm:pt>
    <dgm:pt modelId="{2A247A67-0D54-4BE6-97C2-69C51877FA2E}" type="pres">
      <dgm:prSet presAssocID="{8AF44D5A-D06F-4D2D-9D3E-6D36B03E780B}" presName="compositeB" presStyleCnt="0"/>
      <dgm:spPr/>
    </dgm:pt>
    <dgm:pt modelId="{0B218228-44B9-4734-BE32-9BC11A396F75}" type="pres">
      <dgm:prSet presAssocID="{8AF44D5A-D06F-4D2D-9D3E-6D36B03E780B}" presName="textB" presStyleLbl="revTx" presStyleIdx="3" presStyleCnt="7" custLinFactNeighborX="-1596" custLinFactNeighborY="0">
        <dgm:presLayoutVars>
          <dgm:bulletEnabled val="1"/>
        </dgm:presLayoutVars>
      </dgm:prSet>
      <dgm:spPr/>
      <dgm:t>
        <a:bodyPr/>
        <a:lstStyle/>
        <a:p>
          <a:endParaRPr lang="en-US"/>
        </a:p>
      </dgm:t>
    </dgm:pt>
    <dgm:pt modelId="{30536F02-5A33-4B82-AA2D-E7CCD9A16574}" type="pres">
      <dgm:prSet presAssocID="{8AF44D5A-D06F-4D2D-9D3E-6D36B03E780B}" presName="circleB" presStyleLbl="node1" presStyleIdx="3" presStyleCnt="7" custLinFactNeighborX="-5901" custLinFactNeighborY="0"/>
      <dgm:spPr/>
    </dgm:pt>
    <dgm:pt modelId="{0166253F-3C30-4A42-B8E1-0A23CF8BCE27}" type="pres">
      <dgm:prSet presAssocID="{8AF44D5A-D06F-4D2D-9D3E-6D36B03E780B}" presName="spaceB" presStyleCnt="0"/>
      <dgm:spPr/>
    </dgm:pt>
    <dgm:pt modelId="{D461B798-A0FF-4552-9AF3-7CE07C5438D8}" type="pres">
      <dgm:prSet presAssocID="{350F214A-DD48-4813-977F-8EC37CEF89A5}" presName="space" presStyleCnt="0"/>
      <dgm:spPr/>
    </dgm:pt>
    <dgm:pt modelId="{7A97DBF5-806E-4659-ABC5-9F73FFDF4220}" type="pres">
      <dgm:prSet presAssocID="{BB9AAD09-334B-4F70-8178-EADEFFED7911}" presName="compositeA" presStyleCnt="0"/>
      <dgm:spPr/>
    </dgm:pt>
    <dgm:pt modelId="{775F9D2E-292C-4AA5-9E15-BFD085B109AD}" type="pres">
      <dgm:prSet presAssocID="{BB9AAD09-334B-4F70-8178-EADEFFED7911}" presName="textA" presStyleLbl="revTx" presStyleIdx="4" presStyleCnt="7" custLinFactNeighborX="-1596" custLinFactNeighborY="0">
        <dgm:presLayoutVars>
          <dgm:bulletEnabled val="1"/>
        </dgm:presLayoutVars>
      </dgm:prSet>
      <dgm:spPr/>
      <dgm:t>
        <a:bodyPr/>
        <a:lstStyle/>
        <a:p>
          <a:endParaRPr lang="en-US"/>
        </a:p>
      </dgm:t>
    </dgm:pt>
    <dgm:pt modelId="{F9CCDD7D-BA68-4D9A-9A5F-3CE9E51C1D26}" type="pres">
      <dgm:prSet presAssocID="{BB9AAD09-334B-4F70-8178-EADEFFED7911}" presName="circleA" presStyleLbl="node1" presStyleIdx="4" presStyleCnt="7" custLinFactNeighborX="-5901" custLinFactNeighborY="0"/>
      <dgm:spPr/>
    </dgm:pt>
    <dgm:pt modelId="{74AD615C-C6D4-4FE4-A9A2-457A476340AE}" type="pres">
      <dgm:prSet presAssocID="{BB9AAD09-334B-4F70-8178-EADEFFED7911}" presName="spaceA" presStyleCnt="0"/>
      <dgm:spPr/>
    </dgm:pt>
    <dgm:pt modelId="{1FE6C5C5-9584-4539-8C36-4883C539F72E}" type="pres">
      <dgm:prSet presAssocID="{83EE3A67-78BC-48E5-95C4-3814D57FDBE0}" presName="space" presStyleCnt="0"/>
      <dgm:spPr/>
    </dgm:pt>
    <dgm:pt modelId="{B537D0D6-4ADF-42E2-9584-DEAAB0F5C625}" type="pres">
      <dgm:prSet presAssocID="{BE804EDE-4D21-4143-997D-0FF6437C00EE}" presName="compositeB" presStyleCnt="0"/>
      <dgm:spPr/>
    </dgm:pt>
    <dgm:pt modelId="{2744523A-D3DA-4332-9570-16D34AD3DA70}" type="pres">
      <dgm:prSet presAssocID="{BE804EDE-4D21-4143-997D-0FF6437C00EE}" presName="textB" presStyleLbl="revTx" presStyleIdx="5" presStyleCnt="7" custLinFactNeighborX="-1596" custLinFactNeighborY="0">
        <dgm:presLayoutVars>
          <dgm:bulletEnabled val="1"/>
        </dgm:presLayoutVars>
      </dgm:prSet>
      <dgm:spPr/>
      <dgm:t>
        <a:bodyPr/>
        <a:lstStyle/>
        <a:p>
          <a:endParaRPr lang="en-US"/>
        </a:p>
      </dgm:t>
    </dgm:pt>
    <dgm:pt modelId="{C692D782-E80E-4823-80C6-279A3E6E72C7}" type="pres">
      <dgm:prSet presAssocID="{BE804EDE-4D21-4143-997D-0FF6437C00EE}" presName="circleB" presStyleLbl="node1" presStyleIdx="5" presStyleCnt="7"/>
      <dgm:spPr/>
    </dgm:pt>
    <dgm:pt modelId="{9FA38202-CFBB-43EB-AADD-48A3EBE0C4FD}" type="pres">
      <dgm:prSet presAssocID="{BE804EDE-4D21-4143-997D-0FF6437C00EE}" presName="spaceB" presStyleCnt="0"/>
      <dgm:spPr/>
    </dgm:pt>
    <dgm:pt modelId="{E42BD2F5-88F0-4F12-B374-3AF8C6EEC0F8}" type="pres">
      <dgm:prSet presAssocID="{1BA72FE6-C629-4C6A-8CAE-6979CEAEB74B}" presName="space" presStyleCnt="0"/>
      <dgm:spPr/>
    </dgm:pt>
    <dgm:pt modelId="{A1B9E06F-514A-4FBB-A7AB-508FD8BA066F}" type="pres">
      <dgm:prSet presAssocID="{FB9DD294-BFBD-46DD-A4CC-CBAE58D43E0C}" presName="compositeA" presStyleCnt="0"/>
      <dgm:spPr/>
    </dgm:pt>
    <dgm:pt modelId="{C3FBCF8F-E421-494D-8C4F-9DB996FE12B2}" type="pres">
      <dgm:prSet presAssocID="{FB9DD294-BFBD-46DD-A4CC-CBAE58D43E0C}" presName="textA" presStyleLbl="revTx" presStyleIdx="6" presStyleCnt="7">
        <dgm:presLayoutVars>
          <dgm:bulletEnabled val="1"/>
        </dgm:presLayoutVars>
      </dgm:prSet>
      <dgm:spPr/>
      <dgm:t>
        <a:bodyPr/>
        <a:lstStyle/>
        <a:p>
          <a:endParaRPr lang="en-US"/>
        </a:p>
      </dgm:t>
    </dgm:pt>
    <dgm:pt modelId="{526D0012-F07C-482A-A870-66AB27D99F61}" type="pres">
      <dgm:prSet presAssocID="{FB9DD294-BFBD-46DD-A4CC-CBAE58D43E0C}" presName="circleA" presStyleLbl="node1" presStyleIdx="6" presStyleCnt="7"/>
      <dgm:spPr/>
    </dgm:pt>
    <dgm:pt modelId="{63D14C5B-0D49-4F9D-AC93-883D0B0D2148}" type="pres">
      <dgm:prSet presAssocID="{FB9DD294-BFBD-46DD-A4CC-CBAE58D43E0C}" presName="spaceA" presStyleCnt="0"/>
      <dgm:spPr/>
    </dgm:pt>
  </dgm:ptLst>
  <dgm:cxnLst>
    <dgm:cxn modelId="{210DD5FA-AACD-4752-933A-3592F34445EA}" type="presOf" srcId="{7A3B3D7A-FB80-4407-9D8B-BCE971DA187C}" destId="{F417C156-993E-43DD-8DBF-7BB48E5115E6}" srcOrd="0" destOrd="0" presId="urn:microsoft.com/office/officeart/2005/8/layout/hProcess11"/>
    <dgm:cxn modelId="{5FF3A792-D090-43E8-A103-F1BC97CE28CC}" type="presOf" srcId="{57260C25-5073-485A-A136-8DA6CCF59F6E}" destId="{97DEFBEB-D7D3-4BE0-A0E8-D77CE8D19ACF}" srcOrd="0" destOrd="0" presId="urn:microsoft.com/office/officeart/2005/8/layout/hProcess11"/>
    <dgm:cxn modelId="{CCF51F19-7090-4B4A-973F-EAE4D607B29A}" srcId="{7A3B3D7A-FB80-4407-9D8B-BCE971DA187C}" destId="{57260C25-5073-485A-A136-8DA6CCF59F6E}" srcOrd="0" destOrd="0" parTransId="{200EE397-2F31-4EEF-8AD7-1FACE56D6352}" sibTransId="{20E4048F-4423-4E2F-A7DE-1917A25061CC}"/>
    <dgm:cxn modelId="{CE08FF94-5941-42A4-A801-2F7FD0108FBC}" srcId="{7A3B3D7A-FB80-4407-9D8B-BCE971DA187C}" destId="{BB9AAD09-334B-4F70-8178-EADEFFED7911}" srcOrd="4" destOrd="0" parTransId="{45B8E1DE-F4FC-4BB4-951D-7F378F38EA28}" sibTransId="{83EE3A67-78BC-48E5-95C4-3814D57FDBE0}"/>
    <dgm:cxn modelId="{B101228C-E2DD-4B6F-A755-E4605FD6E699}" srcId="{7A3B3D7A-FB80-4407-9D8B-BCE971DA187C}" destId="{BE804EDE-4D21-4143-997D-0FF6437C00EE}" srcOrd="5" destOrd="0" parTransId="{7C597000-14DC-4026-B8AA-2785400CA364}" sibTransId="{1BA72FE6-C629-4C6A-8CAE-6979CEAEB74B}"/>
    <dgm:cxn modelId="{E5AD0BE4-35A1-42B9-B42C-5F4CE10F0968}" type="presOf" srcId="{BE804EDE-4D21-4143-997D-0FF6437C00EE}" destId="{2744523A-D3DA-4332-9570-16D34AD3DA70}" srcOrd="0" destOrd="0" presId="urn:microsoft.com/office/officeart/2005/8/layout/hProcess11"/>
    <dgm:cxn modelId="{669AB41D-4143-488C-9289-BA4DE45F1A95}" srcId="{7A3B3D7A-FB80-4407-9D8B-BCE971DA187C}" destId="{8AF44D5A-D06F-4D2D-9D3E-6D36B03E780B}" srcOrd="3" destOrd="0" parTransId="{C6419948-9BDA-4071-BA74-07CC6DEA321D}" sibTransId="{350F214A-DD48-4813-977F-8EC37CEF89A5}"/>
    <dgm:cxn modelId="{EFF110A0-976B-4949-B9F9-2C4453D051F7}" type="presOf" srcId="{8AF44D5A-D06F-4D2D-9D3E-6D36B03E780B}" destId="{0B218228-44B9-4734-BE32-9BC11A396F75}" srcOrd="0" destOrd="0" presId="urn:microsoft.com/office/officeart/2005/8/layout/hProcess11"/>
    <dgm:cxn modelId="{0F6A694B-58DA-44F2-8F50-9714F767EE24}" type="presOf" srcId="{BB9AAD09-334B-4F70-8178-EADEFFED7911}" destId="{775F9D2E-292C-4AA5-9E15-BFD085B109AD}" srcOrd="0" destOrd="0" presId="urn:microsoft.com/office/officeart/2005/8/layout/hProcess11"/>
    <dgm:cxn modelId="{05F528CB-5EED-42DB-979E-0C1B0E04AFA3}" type="presOf" srcId="{1EA62218-BACC-466D-AFED-F86DA602F1D5}" destId="{67FBBEA5-1CCC-4B7D-A507-5A18AD29C6FC}" srcOrd="0" destOrd="0" presId="urn:microsoft.com/office/officeart/2005/8/layout/hProcess11"/>
    <dgm:cxn modelId="{65AD62F1-2265-4ED2-A25D-B7DB34E3A836}" srcId="{7A3B3D7A-FB80-4407-9D8B-BCE971DA187C}" destId="{1EA62218-BACC-466D-AFED-F86DA602F1D5}" srcOrd="1" destOrd="0" parTransId="{DF4EC8C3-F625-49EB-A4DB-14F7B9BAD440}" sibTransId="{F92EF627-0A15-4578-B983-806C90ED9F22}"/>
    <dgm:cxn modelId="{9B4FAEE8-B721-45DD-BC03-275756F3437F}" srcId="{7A3B3D7A-FB80-4407-9D8B-BCE971DA187C}" destId="{FB9DD294-BFBD-46DD-A4CC-CBAE58D43E0C}" srcOrd="6" destOrd="0" parTransId="{FDAA7607-200E-4C34-A635-5E171E27E34E}" sibTransId="{A17B2D1F-DAF5-4049-B887-D073053B7BFD}"/>
    <dgm:cxn modelId="{F33694A6-CBCC-4177-A900-1B9CF559A62C}" srcId="{7A3B3D7A-FB80-4407-9D8B-BCE971DA187C}" destId="{80B18630-89DD-4F7D-A061-BDC5916A8852}" srcOrd="2" destOrd="0" parTransId="{FB4B700B-C961-4396-AABC-EA0E47F86508}" sibTransId="{BF3BA46B-B49B-4EA7-BE10-3A3F459CC361}"/>
    <dgm:cxn modelId="{70597EA0-DE67-4A71-AB6E-75EA6B6D4017}" type="presOf" srcId="{FB9DD294-BFBD-46DD-A4CC-CBAE58D43E0C}" destId="{C3FBCF8F-E421-494D-8C4F-9DB996FE12B2}" srcOrd="0" destOrd="0" presId="urn:microsoft.com/office/officeart/2005/8/layout/hProcess11"/>
    <dgm:cxn modelId="{0EF5C537-CA77-41EC-897B-48A9DA779BB3}" type="presOf" srcId="{80B18630-89DD-4F7D-A061-BDC5916A8852}" destId="{29F4EE72-1C2B-4716-84F6-16F5108AD0B4}" srcOrd="0" destOrd="0" presId="urn:microsoft.com/office/officeart/2005/8/layout/hProcess11"/>
    <dgm:cxn modelId="{C906EB85-B406-40D3-AD37-BC700CBF83D4}" type="presParOf" srcId="{F417C156-993E-43DD-8DBF-7BB48E5115E6}" destId="{168F2C9D-5835-49E8-9DAF-1F9A18EFD089}" srcOrd="0" destOrd="0" presId="urn:microsoft.com/office/officeart/2005/8/layout/hProcess11"/>
    <dgm:cxn modelId="{389336FF-7D8B-49A0-BCF5-81ABD4C283ED}" type="presParOf" srcId="{F417C156-993E-43DD-8DBF-7BB48E5115E6}" destId="{2B480B2B-100B-466D-ABFB-E6EEC00A0E4C}" srcOrd="1" destOrd="0" presId="urn:microsoft.com/office/officeart/2005/8/layout/hProcess11"/>
    <dgm:cxn modelId="{44E07626-191B-4606-B9CA-DB5192CA8636}" type="presParOf" srcId="{2B480B2B-100B-466D-ABFB-E6EEC00A0E4C}" destId="{288588C3-4532-4886-B298-9E2959544D41}" srcOrd="0" destOrd="0" presId="urn:microsoft.com/office/officeart/2005/8/layout/hProcess11"/>
    <dgm:cxn modelId="{AF8B1C49-73A9-4494-9490-B319352EE9C2}" type="presParOf" srcId="{288588C3-4532-4886-B298-9E2959544D41}" destId="{97DEFBEB-D7D3-4BE0-A0E8-D77CE8D19ACF}" srcOrd="0" destOrd="0" presId="urn:microsoft.com/office/officeart/2005/8/layout/hProcess11"/>
    <dgm:cxn modelId="{761991D3-8FD4-46AE-9AD2-02C442C9A205}" type="presParOf" srcId="{288588C3-4532-4886-B298-9E2959544D41}" destId="{6A24790A-9CDB-47AC-8D19-26DD59BBA040}" srcOrd="1" destOrd="0" presId="urn:microsoft.com/office/officeart/2005/8/layout/hProcess11"/>
    <dgm:cxn modelId="{50C23D00-5FA6-42F6-8BB3-E6C697A773B9}" type="presParOf" srcId="{288588C3-4532-4886-B298-9E2959544D41}" destId="{A66D94B1-E492-42E8-8B2C-9B1F435A553F}" srcOrd="2" destOrd="0" presId="urn:microsoft.com/office/officeart/2005/8/layout/hProcess11"/>
    <dgm:cxn modelId="{84DD246E-FDED-445B-9EF9-54DC6D5A57D9}" type="presParOf" srcId="{2B480B2B-100B-466D-ABFB-E6EEC00A0E4C}" destId="{8104DEDA-205C-405B-9930-23B045E5BB44}" srcOrd="1" destOrd="0" presId="urn:microsoft.com/office/officeart/2005/8/layout/hProcess11"/>
    <dgm:cxn modelId="{D889B846-6BE3-47BE-858B-E152A748A37A}" type="presParOf" srcId="{2B480B2B-100B-466D-ABFB-E6EEC00A0E4C}" destId="{607BD374-ECA8-4596-98DF-D5C02A27D1A6}" srcOrd="2" destOrd="0" presId="urn:microsoft.com/office/officeart/2005/8/layout/hProcess11"/>
    <dgm:cxn modelId="{6161FBF7-5079-48D4-A12E-E9409E83B648}" type="presParOf" srcId="{607BD374-ECA8-4596-98DF-D5C02A27D1A6}" destId="{67FBBEA5-1CCC-4B7D-A507-5A18AD29C6FC}" srcOrd="0" destOrd="0" presId="urn:microsoft.com/office/officeart/2005/8/layout/hProcess11"/>
    <dgm:cxn modelId="{99DFF88D-8201-4CA6-BAFE-B986951619A6}" type="presParOf" srcId="{607BD374-ECA8-4596-98DF-D5C02A27D1A6}" destId="{60767339-CEF9-4C09-BB72-817DAAA1E4C7}" srcOrd="1" destOrd="0" presId="urn:microsoft.com/office/officeart/2005/8/layout/hProcess11"/>
    <dgm:cxn modelId="{CE16923E-7214-4CEA-9B11-1CB1074EA7C2}" type="presParOf" srcId="{607BD374-ECA8-4596-98DF-D5C02A27D1A6}" destId="{7C6FD677-A424-408D-AAC3-B9C12FA02C7D}" srcOrd="2" destOrd="0" presId="urn:microsoft.com/office/officeart/2005/8/layout/hProcess11"/>
    <dgm:cxn modelId="{EB02D1D0-68F3-4D85-8F85-CCF5AA056DFA}" type="presParOf" srcId="{2B480B2B-100B-466D-ABFB-E6EEC00A0E4C}" destId="{F6622B6B-E6DF-4846-8723-E15D24B1BC89}" srcOrd="3" destOrd="0" presId="urn:microsoft.com/office/officeart/2005/8/layout/hProcess11"/>
    <dgm:cxn modelId="{D77FB8C4-224E-4D55-8937-E37FD273C412}" type="presParOf" srcId="{2B480B2B-100B-466D-ABFB-E6EEC00A0E4C}" destId="{0C29A53B-E3FF-4EE4-A6B2-86A7637406F1}" srcOrd="4" destOrd="0" presId="urn:microsoft.com/office/officeart/2005/8/layout/hProcess11"/>
    <dgm:cxn modelId="{0A65E537-E3EE-4BDF-8663-13A30D7579D2}" type="presParOf" srcId="{0C29A53B-E3FF-4EE4-A6B2-86A7637406F1}" destId="{29F4EE72-1C2B-4716-84F6-16F5108AD0B4}" srcOrd="0" destOrd="0" presId="urn:microsoft.com/office/officeart/2005/8/layout/hProcess11"/>
    <dgm:cxn modelId="{9DD6E6F8-46CB-4AE6-8A79-0E531D211556}" type="presParOf" srcId="{0C29A53B-E3FF-4EE4-A6B2-86A7637406F1}" destId="{05037861-5B4B-4C06-9DFC-27E30C62BE73}" srcOrd="1" destOrd="0" presId="urn:microsoft.com/office/officeart/2005/8/layout/hProcess11"/>
    <dgm:cxn modelId="{1812406B-4FBD-4F81-A7DE-72DBB825AAD0}" type="presParOf" srcId="{0C29A53B-E3FF-4EE4-A6B2-86A7637406F1}" destId="{5912DFE9-CBBC-427B-87EC-F12BCF7C34BD}" srcOrd="2" destOrd="0" presId="urn:microsoft.com/office/officeart/2005/8/layout/hProcess11"/>
    <dgm:cxn modelId="{8A15033E-8F00-4959-A256-0B7B482F50DF}" type="presParOf" srcId="{2B480B2B-100B-466D-ABFB-E6EEC00A0E4C}" destId="{2AF75792-5113-49AC-8607-826DE87B5D3A}" srcOrd="5" destOrd="0" presId="urn:microsoft.com/office/officeart/2005/8/layout/hProcess11"/>
    <dgm:cxn modelId="{944FB18F-15A1-4BBB-A5F7-70D19A69DA20}" type="presParOf" srcId="{2B480B2B-100B-466D-ABFB-E6EEC00A0E4C}" destId="{2A247A67-0D54-4BE6-97C2-69C51877FA2E}" srcOrd="6" destOrd="0" presId="urn:microsoft.com/office/officeart/2005/8/layout/hProcess11"/>
    <dgm:cxn modelId="{DA452FAC-63BC-4391-B4CA-43494B2B1764}" type="presParOf" srcId="{2A247A67-0D54-4BE6-97C2-69C51877FA2E}" destId="{0B218228-44B9-4734-BE32-9BC11A396F75}" srcOrd="0" destOrd="0" presId="urn:microsoft.com/office/officeart/2005/8/layout/hProcess11"/>
    <dgm:cxn modelId="{A447D591-AF86-4DAF-B043-DF28319A7AAF}" type="presParOf" srcId="{2A247A67-0D54-4BE6-97C2-69C51877FA2E}" destId="{30536F02-5A33-4B82-AA2D-E7CCD9A16574}" srcOrd="1" destOrd="0" presId="urn:microsoft.com/office/officeart/2005/8/layout/hProcess11"/>
    <dgm:cxn modelId="{C2909A03-C756-46FF-89F8-2F15E0C12A55}" type="presParOf" srcId="{2A247A67-0D54-4BE6-97C2-69C51877FA2E}" destId="{0166253F-3C30-4A42-B8E1-0A23CF8BCE27}" srcOrd="2" destOrd="0" presId="urn:microsoft.com/office/officeart/2005/8/layout/hProcess11"/>
    <dgm:cxn modelId="{A77F9F30-7A82-4028-9E1B-FD5D8F9AFD5D}" type="presParOf" srcId="{2B480B2B-100B-466D-ABFB-E6EEC00A0E4C}" destId="{D461B798-A0FF-4552-9AF3-7CE07C5438D8}" srcOrd="7" destOrd="0" presId="urn:microsoft.com/office/officeart/2005/8/layout/hProcess11"/>
    <dgm:cxn modelId="{7A2C0239-444C-404F-870E-46231443F7D5}" type="presParOf" srcId="{2B480B2B-100B-466D-ABFB-E6EEC00A0E4C}" destId="{7A97DBF5-806E-4659-ABC5-9F73FFDF4220}" srcOrd="8" destOrd="0" presId="urn:microsoft.com/office/officeart/2005/8/layout/hProcess11"/>
    <dgm:cxn modelId="{AD30C80D-09B8-4778-AD12-3BC3C29ED6D8}" type="presParOf" srcId="{7A97DBF5-806E-4659-ABC5-9F73FFDF4220}" destId="{775F9D2E-292C-4AA5-9E15-BFD085B109AD}" srcOrd="0" destOrd="0" presId="urn:microsoft.com/office/officeart/2005/8/layout/hProcess11"/>
    <dgm:cxn modelId="{7576FDA1-EFD8-4C6F-B4E4-6329CF70244B}" type="presParOf" srcId="{7A97DBF5-806E-4659-ABC5-9F73FFDF4220}" destId="{F9CCDD7D-BA68-4D9A-9A5F-3CE9E51C1D26}" srcOrd="1" destOrd="0" presId="urn:microsoft.com/office/officeart/2005/8/layout/hProcess11"/>
    <dgm:cxn modelId="{DBD03E95-DB8D-4FFE-82E1-EFFE31C97966}" type="presParOf" srcId="{7A97DBF5-806E-4659-ABC5-9F73FFDF4220}" destId="{74AD615C-C6D4-4FE4-A9A2-457A476340AE}" srcOrd="2" destOrd="0" presId="urn:microsoft.com/office/officeart/2005/8/layout/hProcess11"/>
    <dgm:cxn modelId="{3A45B40A-9D4F-420F-ABEE-DFA6BE4FA7D2}" type="presParOf" srcId="{2B480B2B-100B-466D-ABFB-E6EEC00A0E4C}" destId="{1FE6C5C5-9584-4539-8C36-4883C539F72E}" srcOrd="9" destOrd="0" presId="urn:microsoft.com/office/officeart/2005/8/layout/hProcess11"/>
    <dgm:cxn modelId="{2D56490E-718A-493F-8F06-4588627B6673}" type="presParOf" srcId="{2B480B2B-100B-466D-ABFB-E6EEC00A0E4C}" destId="{B537D0D6-4ADF-42E2-9584-DEAAB0F5C625}" srcOrd="10" destOrd="0" presId="urn:microsoft.com/office/officeart/2005/8/layout/hProcess11"/>
    <dgm:cxn modelId="{F91BA27C-9F16-47FE-8858-B8B08DFA8501}" type="presParOf" srcId="{B537D0D6-4ADF-42E2-9584-DEAAB0F5C625}" destId="{2744523A-D3DA-4332-9570-16D34AD3DA70}" srcOrd="0" destOrd="0" presId="urn:microsoft.com/office/officeart/2005/8/layout/hProcess11"/>
    <dgm:cxn modelId="{9A8080D6-763A-47C8-A427-B64D7CAB0817}" type="presParOf" srcId="{B537D0D6-4ADF-42E2-9584-DEAAB0F5C625}" destId="{C692D782-E80E-4823-80C6-279A3E6E72C7}" srcOrd="1" destOrd="0" presId="urn:microsoft.com/office/officeart/2005/8/layout/hProcess11"/>
    <dgm:cxn modelId="{616BB34C-A0B4-4543-8F56-479D879A6733}" type="presParOf" srcId="{B537D0D6-4ADF-42E2-9584-DEAAB0F5C625}" destId="{9FA38202-CFBB-43EB-AADD-48A3EBE0C4FD}" srcOrd="2" destOrd="0" presId="urn:microsoft.com/office/officeart/2005/8/layout/hProcess11"/>
    <dgm:cxn modelId="{E5C5D6E0-41DE-4208-9AA9-39C3FBEF33BD}" type="presParOf" srcId="{2B480B2B-100B-466D-ABFB-E6EEC00A0E4C}" destId="{E42BD2F5-88F0-4F12-B374-3AF8C6EEC0F8}" srcOrd="11" destOrd="0" presId="urn:microsoft.com/office/officeart/2005/8/layout/hProcess11"/>
    <dgm:cxn modelId="{A442A64C-C043-451A-B48E-5B2A98F87FCC}" type="presParOf" srcId="{2B480B2B-100B-466D-ABFB-E6EEC00A0E4C}" destId="{A1B9E06F-514A-4FBB-A7AB-508FD8BA066F}" srcOrd="12" destOrd="0" presId="urn:microsoft.com/office/officeart/2005/8/layout/hProcess11"/>
    <dgm:cxn modelId="{C863639B-B10F-4F81-B6AF-1A0278EED4DD}" type="presParOf" srcId="{A1B9E06F-514A-4FBB-A7AB-508FD8BA066F}" destId="{C3FBCF8F-E421-494D-8C4F-9DB996FE12B2}" srcOrd="0" destOrd="0" presId="urn:microsoft.com/office/officeart/2005/8/layout/hProcess11"/>
    <dgm:cxn modelId="{F0E6FBA1-CE8B-478C-981D-50EDE20EB454}" type="presParOf" srcId="{A1B9E06F-514A-4FBB-A7AB-508FD8BA066F}" destId="{526D0012-F07C-482A-A870-66AB27D99F61}" srcOrd="1" destOrd="0" presId="urn:microsoft.com/office/officeart/2005/8/layout/hProcess11"/>
    <dgm:cxn modelId="{DDCFF16D-34AA-4DDB-BF27-3734D3AEBE34}" type="presParOf" srcId="{A1B9E06F-514A-4FBB-A7AB-508FD8BA066F}" destId="{63D14C5B-0D49-4F9D-AC93-883D0B0D214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F2C9D-5835-49E8-9DAF-1F9A18EFD089}">
      <dsp:nvSpPr>
        <dsp:cNvPr id="0" name=""/>
        <dsp:cNvSpPr/>
      </dsp:nvSpPr>
      <dsp:spPr>
        <a:xfrm>
          <a:off x="0" y="1103471"/>
          <a:ext cx="11029950" cy="147129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EFBEB-D7D3-4BE0-A0E8-D77CE8D19ACF}">
      <dsp:nvSpPr>
        <dsp:cNvPr id="0" name=""/>
        <dsp:cNvSpPr/>
      </dsp:nvSpPr>
      <dsp:spPr>
        <a:xfrm>
          <a:off x="0" y="0"/>
          <a:ext cx="1359624"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kern="1200" dirty="0"/>
            <a:t>1991 </a:t>
          </a:r>
        </a:p>
        <a:p>
          <a:pPr lvl="0" algn="ctr" defTabSz="711200">
            <a:lnSpc>
              <a:spcPct val="90000"/>
            </a:lnSpc>
            <a:spcBef>
              <a:spcPct val="0"/>
            </a:spcBef>
            <a:spcAft>
              <a:spcPct val="35000"/>
            </a:spcAft>
          </a:pPr>
          <a:r>
            <a:rPr lang="en-US" sz="1600" kern="1200" dirty="0"/>
            <a:t>Born in Manhattan, NYC</a:t>
          </a:r>
        </a:p>
      </dsp:txBody>
      <dsp:txXfrm>
        <a:off x="0" y="0"/>
        <a:ext cx="1359624" cy="1471295"/>
      </dsp:txXfrm>
    </dsp:sp>
    <dsp:sp modelId="{6A24790A-9CDB-47AC-8D19-26DD59BBA040}">
      <dsp:nvSpPr>
        <dsp:cNvPr id="0" name=""/>
        <dsp:cNvSpPr/>
      </dsp:nvSpPr>
      <dsp:spPr>
        <a:xfrm>
          <a:off x="475043"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FBBEA5-1CCC-4B7D-A507-5A18AD29C6FC}">
      <dsp:nvSpPr>
        <dsp:cNvPr id="0" name=""/>
        <dsp:cNvSpPr/>
      </dsp:nvSpPr>
      <dsp:spPr>
        <a:xfrm>
          <a:off x="1406754" y="2206942"/>
          <a:ext cx="1359624"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a:t>1999</a:t>
          </a:r>
          <a:r>
            <a:rPr lang="en-US" sz="1600" kern="1200" dirty="0"/>
            <a:t> </a:t>
          </a:r>
        </a:p>
        <a:p>
          <a:pPr lvl="0" algn="ctr" defTabSz="711200">
            <a:lnSpc>
              <a:spcPct val="90000"/>
            </a:lnSpc>
            <a:spcBef>
              <a:spcPct val="0"/>
            </a:spcBef>
            <a:spcAft>
              <a:spcPct val="35000"/>
            </a:spcAft>
          </a:pPr>
          <a:r>
            <a:rPr lang="en-US" sz="1600" kern="1200" dirty="0"/>
            <a:t>Moved to Worcester, MA &amp; attended Jacob Hiatt</a:t>
          </a:r>
        </a:p>
      </dsp:txBody>
      <dsp:txXfrm>
        <a:off x="1406754" y="2206942"/>
        <a:ext cx="1359624" cy="1471295"/>
      </dsp:txXfrm>
    </dsp:sp>
    <dsp:sp modelId="{60767339-CEF9-4C09-BB72-817DAAA1E4C7}">
      <dsp:nvSpPr>
        <dsp:cNvPr id="0" name=""/>
        <dsp:cNvSpPr/>
      </dsp:nvSpPr>
      <dsp:spPr>
        <a:xfrm>
          <a:off x="1902648"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4EE72-1C2B-4716-84F6-16F5108AD0B4}">
      <dsp:nvSpPr>
        <dsp:cNvPr id="0" name=""/>
        <dsp:cNvSpPr/>
      </dsp:nvSpPr>
      <dsp:spPr>
        <a:xfrm>
          <a:off x="2834359" y="0"/>
          <a:ext cx="1359624"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a:t>2002-2005</a:t>
          </a:r>
        </a:p>
        <a:p>
          <a:pPr lvl="0" algn="ctr" defTabSz="622300">
            <a:lnSpc>
              <a:spcPct val="90000"/>
            </a:lnSpc>
            <a:spcBef>
              <a:spcPct val="0"/>
            </a:spcBef>
            <a:spcAft>
              <a:spcPct val="35000"/>
            </a:spcAft>
          </a:pPr>
          <a:r>
            <a:rPr lang="en-US" sz="1400" kern="1200" dirty="0"/>
            <a:t>Forest Grove Middle School</a:t>
          </a:r>
        </a:p>
      </dsp:txBody>
      <dsp:txXfrm>
        <a:off x="2834359" y="0"/>
        <a:ext cx="1359624" cy="1471295"/>
      </dsp:txXfrm>
    </dsp:sp>
    <dsp:sp modelId="{05037861-5B4B-4C06-9DFC-27E30C62BE73}">
      <dsp:nvSpPr>
        <dsp:cNvPr id="0" name=""/>
        <dsp:cNvSpPr/>
      </dsp:nvSpPr>
      <dsp:spPr>
        <a:xfrm>
          <a:off x="3330254"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18228-44B9-4734-BE32-9BC11A396F75}">
      <dsp:nvSpPr>
        <dsp:cNvPr id="0" name=""/>
        <dsp:cNvSpPr/>
      </dsp:nvSpPr>
      <dsp:spPr>
        <a:xfrm>
          <a:off x="4261965" y="2206942"/>
          <a:ext cx="1359624"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a:t>2005-2009</a:t>
          </a:r>
        </a:p>
        <a:p>
          <a:pPr lvl="0" algn="ctr" defTabSz="711200">
            <a:lnSpc>
              <a:spcPct val="90000"/>
            </a:lnSpc>
            <a:spcBef>
              <a:spcPct val="0"/>
            </a:spcBef>
            <a:spcAft>
              <a:spcPct val="35000"/>
            </a:spcAft>
          </a:pPr>
          <a:r>
            <a:rPr lang="en-US" sz="1600" kern="1200" dirty="0"/>
            <a:t>South Community High School</a:t>
          </a:r>
        </a:p>
      </dsp:txBody>
      <dsp:txXfrm>
        <a:off x="4261965" y="2206942"/>
        <a:ext cx="1359624" cy="1471295"/>
      </dsp:txXfrm>
    </dsp:sp>
    <dsp:sp modelId="{30536F02-5A33-4B82-AA2D-E7CCD9A16574}">
      <dsp:nvSpPr>
        <dsp:cNvPr id="0" name=""/>
        <dsp:cNvSpPr/>
      </dsp:nvSpPr>
      <dsp:spPr>
        <a:xfrm>
          <a:off x="4757860"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F9D2E-292C-4AA5-9E15-BFD085B109AD}">
      <dsp:nvSpPr>
        <dsp:cNvPr id="0" name=""/>
        <dsp:cNvSpPr/>
      </dsp:nvSpPr>
      <dsp:spPr>
        <a:xfrm>
          <a:off x="5689571" y="0"/>
          <a:ext cx="1359624"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kern="1200" dirty="0"/>
            <a:t>2009 - 2013</a:t>
          </a:r>
        </a:p>
        <a:p>
          <a:pPr lvl="0" algn="ctr" defTabSz="711200">
            <a:lnSpc>
              <a:spcPct val="90000"/>
            </a:lnSpc>
            <a:spcBef>
              <a:spcPct val="0"/>
            </a:spcBef>
            <a:spcAft>
              <a:spcPct val="35000"/>
            </a:spcAft>
          </a:pPr>
          <a:r>
            <a:rPr lang="en-US" sz="1600" kern="1200" dirty="0"/>
            <a:t>Clark University</a:t>
          </a:r>
        </a:p>
        <a:p>
          <a:pPr lvl="0" algn="ctr" defTabSz="711200">
            <a:lnSpc>
              <a:spcPct val="90000"/>
            </a:lnSpc>
            <a:spcBef>
              <a:spcPct val="0"/>
            </a:spcBef>
            <a:spcAft>
              <a:spcPct val="35000"/>
            </a:spcAft>
          </a:pPr>
          <a:r>
            <a:rPr lang="en-US" sz="1600" kern="1200" dirty="0"/>
            <a:t>Worcester, MA</a:t>
          </a:r>
        </a:p>
      </dsp:txBody>
      <dsp:txXfrm>
        <a:off x="5689571" y="0"/>
        <a:ext cx="1359624" cy="1471295"/>
      </dsp:txXfrm>
    </dsp:sp>
    <dsp:sp modelId="{F9CCDD7D-BA68-4D9A-9A5F-3CE9E51C1D26}">
      <dsp:nvSpPr>
        <dsp:cNvPr id="0" name=""/>
        <dsp:cNvSpPr/>
      </dsp:nvSpPr>
      <dsp:spPr>
        <a:xfrm>
          <a:off x="6185465"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4523A-D3DA-4332-9570-16D34AD3DA70}">
      <dsp:nvSpPr>
        <dsp:cNvPr id="0" name=""/>
        <dsp:cNvSpPr/>
      </dsp:nvSpPr>
      <dsp:spPr>
        <a:xfrm>
          <a:off x="7117177" y="2206942"/>
          <a:ext cx="1359624"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b="1" kern="1200" dirty="0"/>
            <a:t>2013</a:t>
          </a:r>
        </a:p>
        <a:p>
          <a:pPr lvl="0" algn="ctr" defTabSz="755650">
            <a:lnSpc>
              <a:spcPct val="90000"/>
            </a:lnSpc>
            <a:spcBef>
              <a:spcPct val="0"/>
            </a:spcBef>
            <a:spcAft>
              <a:spcPct val="35000"/>
            </a:spcAft>
          </a:pPr>
          <a:r>
            <a:rPr lang="en-US" sz="1700" kern="1200" dirty="0"/>
            <a:t>Full Time Data Analyst at OCI</a:t>
          </a:r>
        </a:p>
      </dsp:txBody>
      <dsp:txXfrm>
        <a:off x="7117177" y="2206942"/>
        <a:ext cx="1359624" cy="1471295"/>
      </dsp:txXfrm>
    </dsp:sp>
    <dsp:sp modelId="{C692D782-E80E-4823-80C6-279A3E6E72C7}">
      <dsp:nvSpPr>
        <dsp:cNvPr id="0" name=""/>
        <dsp:cNvSpPr/>
      </dsp:nvSpPr>
      <dsp:spPr>
        <a:xfrm>
          <a:off x="7634776"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FBCF8F-E421-494D-8C4F-9DB996FE12B2}">
      <dsp:nvSpPr>
        <dsp:cNvPr id="0" name=""/>
        <dsp:cNvSpPr/>
      </dsp:nvSpPr>
      <dsp:spPr>
        <a:xfrm>
          <a:off x="8566482" y="0"/>
          <a:ext cx="1359624"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kern="1200" dirty="0"/>
            <a:t>Currently</a:t>
          </a:r>
        </a:p>
        <a:p>
          <a:pPr lvl="0" algn="ctr" defTabSz="711200">
            <a:lnSpc>
              <a:spcPct val="90000"/>
            </a:lnSpc>
            <a:spcBef>
              <a:spcPct val="0"/>
            </a:spcBef>
            <a:spcAft>
              <a:spcPct val="35000"/>
            </a:spcAft>
          </a:pPr>
          <a:r>
            <a:rPr lang="en-US" sz="1600" kern="1200" dirty="0"/>
            <a:t>Manager of Population Health Reporting and Analytics at OCI</a:t>
          </a:r>
        </a:p>
      </dsp:txBody>
      <dsp:txXfrm>
        <a:off x="8566482" y="0"/>
        <a:ext cx="1359624" cy="1471295"/>
      </dsp:txXfrm>
    </dsp:sp>
    <dsp:sp modelId="{526D0012-F07C-482A-A870-66AB27D99F61}">
      <dsp:nvSpPr>
        <dsp:cNvPr id="0" name=""/>
        <dsp:cNvSpPr/>
      </dsp:nvSpPr>
      <dsp:spPr>
        <a:xfrm>
          <a:off x="9062382"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521A2-4B70-4639-8233-742A6FE5A114}" type="datetimeFigureOut">
              <a:rPr lang="en-US" smtClean="0"/>
              <a:t>7/18/2017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52ED8-2B17-4EC0-9002-026404A6D605}" type="slidenum">
              <a:rPr lang="en-US" smtClean="0"/>
              <a:t>‹#›</a:t>
            </a:fld>
            <a:endParaRPr lang="en-US"/>
          </a:p>
        </p:txBody>
      </p:sp>
    </p:spTree>
    <p:extLst>
      <p:ext uri="{BB962C8B-B14F-4D97-AF65-F5344CB8AC3E}">
        <p14:creationId xmlns:p14="http://schemas.microsoft.com/office/powerpoint/2010/main" val="565257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52ED8-2B17-4EC0-9002-026404A6D605}" type="slidenum">
              <a:rPr lang="en-US" smtClean="0"/>
              <a:t>1</a:t>
            </a:fld>
            <a:endParaRPr lang="en-US"/>
          </a:p>
        </p:txBody>
      </p:sp>
    </p:spTree>
    <p:extLst>
      <p:ext uri="{BB962C8B-B14F-4D97-AF65-F5344CB8AC3E}">
        <p14:creationId xmlns:p14="http://schemas.microsoft.com/office/powerpoint/2010/main" val="216517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“Population Health Management is the aggregation of patient data across multiple health information technology resources, the analysis of that data into a single, actionable patient record, and the actions through which care providers can improve both clinical and financial outcomes.”</a:t>
            </a:r>
          </a:p>
          <a:p>
            <a:endParaRPr lang="en-US" dirty="0"/>
          </a:p>
        </p:txBody>
      </p:sp>
      <p:sp>
        <p:nvSpPr>
          <p:cNvPr id="4" name="Slide Number Placeholder 3"/>
          <p:cNvSpPr>
            <a:spLocks noGrp="1"/>
          </p:cNvSpPr>
          <p:nvPr>
            <p:ph type="sldNum" sz="quarter" idx="10"/>
          </p:nvPr>
        </p:nvSpPr>
        <p:spPr/>
        <p:txBody>
          <a:bodyPr/>
          <a:lstStyle/>
          <a:p>
            <a:fld id="{9E252ED8-2B17-4EC0-9002-026404A6D605}" type="slidenum">
              <a:rPr lang="en-US" smtClean="0"/>
              <a:t>7</a:t>
            </a:fld>
            <a:endParaRPr lang="en-US"/>
          </a:p>
        </p:txBody>
      </p:sp>
    </p:spTree>
    <p:extLst>
      <p:ext uri="{BB962C8B-B14F-4D97-AF65-F5344CB8AC3E}">
        <p14:creationId xmlns:p14="http://schemas.microsoft.com/office/powerpoint/2010/main" val="277968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52ED8-2B17-4EC0-9002-026404A6D605}" type="slidenum">
              <a:rPr lang="en-US" smtClean="0"/>
              <a:t>10</a:t>
            </a:fld>
            <a:endParaRPr lang="en-US"/>
          </a:p>
        </p:txBody>
      </p:sp>
    </p:spTree>
    <p:extLst>
      <p:ext uri="{BB962C8B-B14F-4D97-AF65-F5344CB8AC3E}">
        <p14:creationId xmlns:p14="http://schemas.microsoft.com/office/powerpoint/2010/main" val="4060440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7/18/2017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7/18/2017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7/18/2017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7/18/2017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7/18/2017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7/18/2017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wellcentive.com/what-is-population-health-management/" TargetMode="External"/><Relationship Id="rId7" Type="http://schemas.openxmlformats.org/officeDocument/2006/relationships/hyperlink" Target="https://www.elsevier.com/connect/seven-ways-predictive-analytics-can-improve-healthcare" TargetMode="External"/><Relationship Id="rId2" Type="http://schemas.openxmlformats.org/officeDocument/2006/relationships/hyperlink" Target="http://bhmpc.com/2015/06/population-health-management-challenges/" TargetMode="External"/><Relationship Id="rId1" Type="http://schemas.openxmlformats.org/officeDocument/2006/relationships/slideLayout" Target="../slideLayouts/slideLayout2.xml"/><Relationship Id="rId6" Type="http://schemas.openxmlformats.org/officeDocument/2006/relationships/hyperlink" Target="https://www.umassmemorialhealthcare.org/about-us" TargetMode="External"/><Relationship Id="rId5" Type="http://schemas.openxmlformats.org/officeDocument/2006/relationships/hyperlink" Target="http://www.umassmed.edu/studentaffairs/curriculum/affiliate-sites/umass-memorial/" TargetMode="External"/><Relationship Id="rId4" Type="http://schemas.openxmlformats.org/officeDocument/2006/relationships/hyperlink" Target="http://www.radcube.com/portfolio/data-analytics-enterprise-data-solutio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619215"/>
            <a:ext cx="10993549" cy="1475013"/>
          </a:xfrm>
        </p:spPr>
        <p:txBody>
          <a:bodyPr>
            <a:normAutofit/>
          </a:bodyPr>
          <a:lstStyle/>
          <a:p>
            <a:r>
              <a:rPr lang="en-US" sz="4000" dirty="0"/>
              <a:t>Mathematics IN Health Care Analytics</a:t>
            </a:r>
          </a:p>
        </p:txBody>
      </p:sp>
      <p:sp>
        <p:nvSpPr>
          <p:cNvPr id="3" name="Subtitle 2"/>
          <p:cNvSpPr>
            <a:spLocks noGrp="1"/>
          </p:cNvSpPr>
          <p:nvPr>
            <p:ph type="subTitle" idx="1"/>
          </p:nvPr>
        </p:nvSpPr>
        <p:spPr>
          <a:xfrm>
            <a:off x="581194" y="2094228"/>
            <a:ext cx="10993546" cy="590321"/>
          </a:xfrm>
        </p:spPr>
        <p:txBody>
          <a:bodyPr>
            <a:noAutofit/>
          </a:bodyPr>
          <a:lstStyle/>
          <a:p>
            <a:r>
              <a:rPr lang="en-US" sz="1200" dirty="0"/>
              <a:t>By: Marifel Ocasio</a:t>
            </a:r>
          </a:p>
          <a:p>
            <a:r>
              <a:rPr lang="en-US" sz="1200" dirty="0"/>
              <a:t>UMASS Memorial Health Care</a:t>
            </a:r>
          </a:p>
          <a:p>
            <a:r>
              <a:rPr lang="en-US" sz="1200" dirty="0"/>
              <a:t>Office of Clinical integration </a:t>
            </a:r>
          </a:p>
        </p:txBody>
      </p:sp>
      <p:pic>
        <p:nvPicPr>
          <p:cNvPr id="4" name="Picture 3"/>
          <p:cNvPicPr>
            <a:picLocks noChangeAspect="1"/>
          </p:cNvPicPr>
          <p:nvPr/>
        </p:nvPicPr>
        <p:blipFill>
          <a:blip r:embed="rId3"/>
          <a:stretch>
            <a:fillRect/>
          </a:stretch>
        </p:blipFill>
        <p:spPr>
          <a:xfrm>
            <a:off x="9913211" y="6400801"/>
            <a:ext cx="1903864" cy="457200"/>
          </a:xfrm>
          <a:prstGeom prst="rect">
            <a:avLst/>
          </a:prstGeom>
        </p:spPr>
      </p:pic>
    </p:spTree>
    <p:extLst>
      <p:ext uri="{BB962C8B-B14F-4D97-AF65-F5344CB8AC3E}">
        <p14:creationId xmlns:p14="http://schemas.microsoft.com/office/powerpoint/2010/main" val="3934422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949" y="2718486"/>
            <a:ext cx="11029616" cy="1614617"/>
          </a:xfrm>
        </p:spPr>
        <p:txBody>
          <a:bodyPr>
            <a:normAutofit/>
          </a:bodyPr>
          <a:lstStyle/>
          <a:p>
            <a:r>
              <a:rPr lang="en-US" dirty="0">
                <a:solidFill>
                  <a:schemeClr val="tx1"/>
                </a:solidFill>
              </a:rPr>
              <a:t>Sample Report </a:t>
            </a:r>
          </a:p>
        </p:txBody>
      </p:sp>
      <p:pic>
        <p:nvPicPr>
          <p:cNvPr id="4" name="Picture 3"/>
          <p:cNvPicPr>
            <a:picLocks noChangeAspect="1"/>
          </p:cNvPicPr>
          <p:nvPr/>
        </p:nvPicPr>
        <p:blipFill>
          <a:blip r:embed="rId3"/>
          <a:stretch>
            <a:fillRect/>
          </a:stretch>
        </p:blipFill>
        <p:spPr>
          <a:xfrm>
            <a:off x="4168497" y="955210"/>
            <a:ext cx="7406243" cy="5141167"/>
          </a:xfrm>
          <a:prstGeom prst="rect">
            <a:avLst/>
          </a:prstGeom>
        </p:spPr>
      </p:pic>
      <p:pic>
        <p:nvPicPr>
          <p:cNvPr id="5" name="Picture 4"/>
          <p:cNvPicPr>
            <a:picLocks noChangeAspect="1"/>
          </p:cNvPicPr>
          <p:nvPr/>
        </p:nvPicPr>
        <p:blipFill>
          <a:blip r:embed="rId4"/>
          <a:stretch>
            <a:fillRect/>
          </a:stretch>
        </p:blipFill>
        <p:spPr>
          <a:xfrm>
            <a:off x="9913211" y="6400801"/>
            <a:ext cx="1903864" cy="457200"/>
          </a:xfrm>
          <a:prstGeom prst="rect">
            <a:avLst/>
          </a:prstGeom>
        </p:spPr>
      </p:pic>
    </p:spTree>
    <p:extLst>
      <p:ext uri="{BB962C8B-B14F-4D97-AF65-F5344CB8AC3E}">
        <p14:creationId xmlns:p14="http://schemas.microsoft.com/office/powerpoint/2010/main" val="217629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Remarks </a:t>
            </a:r>
          </a:p>
        </p:txBody>
      </p:sp>
      <p:sp>
        <p:nvSpPr>
          <p:cNvPr id="3" name="Content Placeholder 2"/>
          <p:cNvSpPr>
            <a:spLocks noGrp="1"/>
          </p:cNvSpPr>
          <p:nvPr>
            <p:ph idx="1"/>
          </p:nvPr>
        </p:nvSpPr>
        <p:spPr/>
        <p:txBody>
          <a:bodyPr/>
          <a:lstStyle/>
          <a:p>
            <a:r>
              <a:rPr lang="en-US" dirty="0"/>
              <a:t>Important to have the ability to do quick math</a:t>
            </a:r>
          </a:p>
          <a:p>
            <a:r>
              <a:rPr lang="en-US" dirty="0"/>
              <a:t>Understanding the end goal </a:t>
            </a:r>
          </a:p>
          <a:p>
            <a:r>
              <a:rPr lang="en-US" dirty="0"/>
              <a:t>Learn to understand the needs of your customers</a:t>
            </a:r>
          </a:p>
          <a:p>
            <a:r>
              <a:rPr lang="en-US" dirty="0"/>
              <a:t>Understanding of simple statistical functions (e.g. ratios, formulas, etc.)  </a:t>
            </a:r>
          </a:p>
        </p:txBody>
      </p:sp>
      <p:pic>
        <p:nvPicPr>
          <p:cNvPr id="5" name="Picture 4"/>
          <p:cNvPicPr>
            <a:picLocks noChangeAspect="1"/>
          </p:cNvPicPr>
          <p:nvPr/>
        </p:nvPicPr>
        <p:blipFill>
          <a:blip r:embed="rId2"/>
          <a:stretch>
            <a:fillRect/>
          </a:stretch>
        </p:blipFill>
        <p:spPr>
          <a:xfrm>
            <a:off x="7909249" y="2574178"/>
            <a:ext cx="3778657" cy="2520335"/>
          </a:xfrm>
          <a:prstGeom prst="rect">
            <a:avLst/>
          </a:prstGeom>
        </p:spPr>
      </p:pic>
      <p:sp>
        <p:nvSpPr>
          <p:cNvPr id="6" name="TextBox 5"/>
          <p:cNvSpPr txBox="1"/>
          <p:nvPr/>
        </p:nvSpPr>
        <p:spPr>
          <a:xfrm>
            <a:off x="8315550" y="5094513"/>
            <a:ext cx="2967479" cy="215444"/>
          </a:xfrm>
          <a:prstGeom prst="rect">
            <a:avLst/>
          </a:prstGeom>
          <a:noFill/>
        </p:spPr>
        <p:txBody>
          <a:bodyPr wrap="none" rtlCol="0">
            <a:spAutoFit/>
          </a:bodyPr>
          <a:lstStyle/>
          <a:p>
            <a:r>
              <a:rPr lang="en-US" sz="800" dirty="0"/>
              <a:t>(Young Scholars Educational Enrichment Program &amp; Services , </a:t>
            </a:r>
            <a:r>
              <a:rPr lang="en-US" sz="800" dirty="0" err="1"/>
              <a:t>n.d.</a:t>
            </a:r>
            <a:r>
              <a:rPr lang="en-US" sz="800" dirty="0"/>
              <a:t>)</a:t>
            </a:r>
          </a:p>
        </p:txBody>
      </p:sp>
      <p:pic>
        <p:nvPicPr>
          <p:cNvPr id="7" name="Picture 6"/>
          <p:cNvPicPr>
            <a:picLocks noChangeAspect="1"/>
          </p:cNvPicPr>
          <p:nvPr/>
        </p:nvPicPr>
        <p:blipFill>
          <a:blip r:embed="rId3"/>
          <a:stretch>
            <a:fillRect/>
          </a:stretch>
        </p:blipFill>
        <p:spPr>
          <a:xfrm>
            <a:off x="9913211" y="6458995"/>
            <a:ext cx="1661529" cy="399005"/>
          </a:xfrm>
          <a:prstGeom prst="rect">
            <a:avLst/>
          </a:prstGeom>
        </p:spPr>
      </p:pic>
    </p:spTree>
    <p:extLst>
      <p:ext uri="{BB962C8B-B14F-4D97-AF65-F5344CB8AC3E}">
        <p14:creationId xmlns:p14="http://schemas.microsoft.com/office/powerpoint/2010/main" val="2340088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Cited</a:t>
            </a:r>
          </a:p>
        </p:txBody>
      </p:sp>
      <p:sp>
        <p:nvSpPr>
          <p:cNvPr id="4" name="Rectangle 1"/>
          <p:cNvSpPr>
            <a:spLocks noGrp="1" noChangeArrowheads="1"/>
          </p:cNvSpPr>
          <p:nvPr>
            <p:ph idx="1"/>
          </p:nvPr>
        </p:nvSpPr>
        <p:spPr bwMode="auto">
          <a:xfrm>
            <a:off x="581192" y="2727011"/>
            <a:ext cx="10875185" cy="258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buClrTx/>
              <a:buSzTx/>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BHM Marketing.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Population Health Management Challenges</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BHM Healthcare Solutions: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http://bhmpc.com/2015/06/population-health-management-challenges/</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defTabSz="914400">
              <a:buClrTx/>
              <a:buSzTx/>
            </a:pPr>
            <a:endParaRPr kumimoji="0" lang="en-US" altLang="en-US" sz="800" b="0" i="0" u="none" strike="noStrike" cap="none" normalizeH="0" baseline="0" dirty="0">
              <a:ln>
                <a:noFill/>
              </a:ln>
              <a:solidFill>
                <a:schemeClr val="tx1"/>
              </a:solidFill>
              <a:effectLst/>
            </a:endParaRPr>
          </a:p>
          <a:p>
            <a:pPr defTabSz="914400">
              <a:buClrTx/>
              <a:buSzTx/>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Philips.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is population health management?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Wellcentive</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https://www.wellcentive.com/what-is-population-health-management/</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defTabSz="914400">
              <a:buClrTx/>
              <a:buSzTx/>
            </a:pPr>
            <a:endParaRPr kumimoji="0" lang="en-US" altLang="en-US" sz="800" b="0" i="0" u="none" strike="noStrike" cap="none" normalizeH="0" baseline="0" dirty="0">
              <a:ln>
                <a:noFill/>
              </a:ln>
              <a:solidFill>
                <a:schemeClr val="tx1"/>
              </a:solidFill>
              <a:effectLst/>
            </a:endParaRPr>
          </a:p>
          <a:p>
            <a:pPr defTabSz="914400">
              <a:buClrTx/>
              <a:buSzTx/>
            </a:pP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RADCube</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(2017, April 05). </a:t>
            </a: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 Analytics – Enterprise Data Solutions</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RADCube</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http://www.radcube.com/portfolio/data-analytics-enterprise-data-solutions/</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defTabSz="914400">
              <a:buClrTx/>
              <a:buSzTx/>
            </a:pPr>
            <a:endParaRPr kumimoji="0" lang="en-US" altLang="en-US" sz="800" b="0" i="0" u="none" strike="noStrike" cap="none" normalizeH="0" baseline="0" dirty="0">
              <a:ln>
                <a:noFill/>
              </a:ln>
              <a:solidFill>
                <a:schemeClr val="tx1"/>
              </a:solidFill>
              <a:effectLst/>
            </a:endParaRPr>
          </a:p>
          <a:p>
            <a:pPr defTabSz="914400">
              <a:buClrTx/>
              <a:buSzTx/>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UMass Medical School.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UMass Memorial/University Campuses</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UMass Medical School: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http://www.umassmed.edu/studentaffairs/curriculum/affiliate-sites/umass-memorial/</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defTabSz="914400">
              <a:buClrTx/>
              <a:buSzTx/>
            </a:pPr>
            <a:endParaRPr kumimoji="0" lang="en-US" altLang="en-US" sz="800" b="0" i="0" u="none" strike="noStrike" cap="none" normalizeH="0" baseline="0" dirty="0">
              <a:ln>
                <a:noFill/>
              </a:ln>
              <a:solidFill>
                <a:schemeClr val="tx1"/>
              </a:solidFill>
              <a:effectLst/>
            </a:endParaRPr>
          </a:p>
          <a:p>
            <a:pPr defTabSz="914400">
              <a:buClrTx/>
              <a:buSzTx/>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UMass Memorial Health Care.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ABOUT US</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UMass Memorial Health Care :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https://www.umassmemorialhealthcare.org/about-us</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defTabSz="914400">
              <a:buClrTx/>
              <a:buSzTx/>
            </a:pPr>
            <a:endParaRPr kumimoji="0" lang="en-US" altLang="en-US" sz="800" b="0" i="0" u="none" strike="noStrike" cap="none" normalizeH="0" baseline="0" dirty="0">
              <a:ln>
                <a:noFill/>
              </a:ln>
              <a:solidFill>
                <a:schemeClr val="tx1"/>
              </a:solidFill>
              <a:effectLst/>
            </a:endParaRPr>
          </a:p>
          <a:p>
            <a:pPr defTabSz="914400">
              <a:buClrTx/>
              <a:buSzTx/>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Winters-Miner, L. A. (2014, October 06). </a:t>
            </a: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Seven ways predictive analytics can improve healthcare</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Elsevier: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https://www.elsevier.com/connect/seven-ways-predictive-analytics-can-improve-healthcare</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defTabSz="914400">
              <a:buClrTx/>
              <a:buSzTx/>
            </a:pPr>
            <a:endParaRPr kumimoji="0" lang="en-US" altLang="en-US" sz="800" b="0" i="0" u="none" strike="noStrike" cap="none" normalizeH="0" baseline="0" dirty="0">
              <a:ln>
                <a:noFill/>
              </a:ln>
              <a:solidFill>
                <a:schemeClr val="tx1"/>
              </a:solidFill>
              <a:effectLst/>
            </a:endParaRPr>
          </a:p>
          <a:p>
            <a:pPr defTabSz="914400">
              <a:buClrTx/>
              <a:buSzTx/>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Young Scholars Educational Enrichment Program &amp; Services .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High School Programs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Young Scholars SEC: http://www.youngscholarsec.com/high-school</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8"/>
          <a:stretch>
            <a:fillRect/>
          </a:stretch>
        </p:blipFill>
        <p:spPr>
          <a:xfrm>
            <a:off x="9913211" y="6400801"/>
            <a:ext cx="1903864" cy="457200"/>
          </a:xfrm>
          <a:prstGeom prst="rect">
            <a:avLst/>
          </a:prstGeom>
        </p:spPr>
      </p:pic>
    </p:spTree>
    <p:extLst>
      <p:ext uri="{BB962C8B-B14F-4D97-AF65-F5344CB8AC3E}">
        <p14:creationId xmlns:p14="http://schemas.microsoft.com/office/powerpoint/2010/main" val="76707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918338" y="1940152"/>
            <a:ext cx="4157711" cy="2771807"/>
          </a:xfrm>
          <a:prstGeom prst="rect">
            <a:avLst/>
          </a:prstGeom>
        </p:spPr>
      </p:pic>
      <p:sp>
        <p:nvSpPr>
          <p:cNvPr id="8" name="TextBox 7"/>
          <p:cNvSpPr txBox="1"/>
          <p:nvPr/>
        </p:nvSpPr>
        <p:spPr>
          <a:xfrm>
            <a:off x="3979717" y="1298211"/>
            <a:ext cx="4034951" cy="523220"/>
          </a:xfrm>
          <a:prstGeom prst="rect">
            <a:avLst/>
          </a:prstGeom>
          <a:noFill/>
        </p:spPr>
        <p:txBody>
          <a:bodyPr wrap="square" rtlCol="0">
            <a:spAutoFit/>
          </a:bodyPr>
          <a:lstStyle/>
          <a:p>
            <a:pPr algn="ctr"/>
            <a:r>
              <a:rPr lang="en-US" sz="2800" dirty="0"/>
              <a:t>Questions</a:t>
            </a:r>
          </a:p>
        </p:txBody>
      </p:sp>
      <p:pic>
        <p:nvPicPr>
          <p:cNvPr id="9" name="Picture 8"/>
          <p:cNvPicPr>
            <a:picLocks noChangeAspect="1"/>
          </p:cNvPicPr>
          <p:nvPr/>
        </p:nvPicPr>
        <p:blipFill>
          <a:blip r:embed="rId3"/>
          <a:stretch>
            <a:fillRect/>
          </a:stretch>
        </p:blipFill>
        <p:spPr>
          <a:xfrm>
            <a:off x="9913211" y="6458995"/>
            <a:ext cx="1661529" cy="399005"/>
          </a:xfrm>
          <a:prstGeom prst="rect">
            <a:avLst/>
          </a:prstGeom>
        </p:spPr>
      </p:pic>
      <p:pic>
        <p:nvPicPr>
          <p:cNvPr id="5" name="Picture 4"/>
          <p:cNvPicPr>
            <a:picLocks noChangeAspect="1"/>
          </p:cNvPicPr>
          <p:nvPr/>
        </p:nvPicPr>
        <p:blipFill>
          <a:blip r:embed="rId3"/>
          <a:stretch>
            <a:fillRect/>
          </a:stretch>
        </p:blipFill>
        <p:spPr>
          <a:xfrm>
            <a:off x="9913211" y="6415331"/>
            <a:ext cx="1843360" cy="442670"/>
          </a:xfrm>
          <a:prstGeom prst="rect">
            <a:avLst/>
          </a:prstGeom>
        </p:spPr>
      </p:pic>
    </p:spTree>
    <p:extLst>
      <p:ext uri="{BB962C8B-B14F-4D97-AF65-F5344CB8AC3E}">
        <p14:creationId xmlns:p14="http://schemas.microsoft.com/office/powerpoint/2010/main" val="308407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Introduction</a:t>
            </a:r>
          </a:p>
          <a:p>
            <a:pPr lvl="1"/>
            <a:r>
              <a:rPr lang="en-US" dirty="0"/>
              <a:t>“A Little About Me”</a:t>
            </a:r>
          </a:p>
          <a:p>
            <a:pPr lvl="1"/>
            <a:r>
              <a:rPr lang="en-US" dirty="0"/>
              <a:t>UMass Memorial Medical Center</a:t>
            </a:r>
          </a:p>
          <a:p>
            <a:pPr lvl="2"/>
            <a:r>
              <a:rPr lang="en-US" dirty="0"/>
              <a:t>Office of Clinical Integration</a:t>
            </a:r>
          </a:p>
          <a:p>
            <a:r>
              <a:rPr lang="en-US" dirty="0"/>
              <a:t>Career in Data Analytics</a:t>
            </a:r>
          </a:p>
          <a:p>
            <a:pPr lvl="1"/>
            <a:r>
              <a:rPr lang="en-US" dirty="0"/>
              <a:t>What is Population Health? </a:t>
            </a:r>
          </a:p>
          <a:p>
            <a:r>
              <a:rPr lang="en-US" dirty="0"/>
              <a:t>How high school math applies to health care analytics?</a:t>
            </a:r>
          </a:p>
          <a:p>
            <a:r>
              <a:rPr lang="en-US" dirty="0"/>
              <a:t>Sample Report </a:t>
            </a:r>
          </a:p>
        </p:txBody>
      </p:sp>
      <p:pic>
        <p:nvPicPr>
          <p:cNvPr id="6" name="Picture 5"/>
          <p:cNvPicPr>
            <a:picLocks noChangeAspect="1"/>
          </p:cNvPicPr>
          <p:nvPr/>
        </p:nvPicPr>
        <p:blipFill>
          <a:blip r:embed="rId2"/>
          <a:stretch>
            <a:fillRect/>
          </a:stretch>
        </p:blipFill>
        <p:spPr>
          <a:xfrm>
            <a:off x="9913211" y="6400801"/>
            <a:ext cx="1903864" cy="457200"/>
          </a:xfrm>
          <a:prstGeom prst="rect">
            <a:avLst/>
          </a:prstGeom>
        </p:spPr>
      </p:pic>
    </p:spTree>
    <p:extLst>
      <p:ext uri="{BB962C8B-B14F-4D97-AF65-F5344CB8AC3E}">
        <p14:creationId xmlns:p14="http://schemas.microsoft.com/office/powerpoint/2010/main" val="155797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About 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8717322"/>
              </p:ext>
            </p:extLst>
          </p:nvPr>
        </p:nvGraphicFramePr>
        <p:xfrm>
          <a:off x="580858" y="2080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ar: 5 Points 6"/>
          <p:cNvSpPr/>
          <p:nvPr/>
        </p:nvSpPr>
        <p:spPr>
          <a:xfrm>
            <a:off x="7422725" y="2192826"/>
            <a:ext cx="1725826" cy="1330410"/>
          </a:xfrm>
          <a:prstGeom prst="star5">
            <a:avLst>
              <a:gd name="adj" fmla="val 30491"/>
              <a:gd name="hf" fmla="val 105146"/>
              <a:gd name="vf" fmla="val 1105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2012</a:t>
            </a:r>
          </a:p>
          <a:p>
            <a:pPr algn="ctr"/>
            <a:r>
              <a:rPr lang="en-US" sz="1200" dirty="0"/>
              <a:t>Interned at OCI</a:t>
            </a:r>
          </a:p>
        </p:txBody>
      </p:sp>
      <p:sp>
        <p:nvSpPr>
          <p:cNvPr id="8" name="Arrow: Down 7"/>
          <p:cNvSpPr/>
          <p:nvPr/>
        </p:nvSpPr>
        <p:spPr>
          <a:xfrm flipH="1">
            <a:off x="7776519" y="3635836"/>
            <a:ext cx="119320" cy="465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p:cNvSpPr/>
          <p:nvPr/>
        </p:nvSpPr>
        <p:spPr>
          <a:xfrm>
            <a:off x="4621431" y="5354595"/>
            <a:ext cx="1920046" cy="1388718"/>
          </a:xfrm>
          <a:prstGeom prst="star5">
            <a:avLst>
              <a:gd name="adj" fmla="val 30491"/>
              <a:gd name="hf" fmla="val 105146"/>
              <a:gd name="vf" fmla="val 1105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2006 - 2009</a:t>
            </a:r>
          </a:p>
          <a:p>
            <a:pPr algn="ctr"/>
            <a:r>
              <a:rPr lang="en-US" sz="1200" dirty="0"/>
              <a:t>Part of Bruce Wells Scholars Upward Bound Program</a:t>
            </a:r>
          </a:p>
        </p:txBody>
      </p:sp>
      <p:sp>
        <p:nvSpPr>
          <p:cNvPr id="12" name="Star: 5 Points 11"/>
          <p:cNvSpPr/>
          <p:nvPr/>
        </p:nvSpPr>
        <p:spPr>
          <a:xfrm>
            <a:off x="8381273" y="5309971"/>
            <a:ext cx="1898391" cy="1433342"/>
          </a:xfrm>
          <a:prstGeom prst="star5">
            <a:avLst>
              <a:gd name="adj" fmla="val 30491"/>
              <a:gd name="hf" fmla="val 105146"/>
              <a:gd name="vf" fmla="val 1105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2015-2016</a:t>
            </a:r>
          </a:p>
          <a:p>
            <a:pPr algn="ctr"/>
            <a:r>
              <a:rPr lang="en-US" sz="1200" dirty="0"/>
              <a:t>Received the Senior Data Analyst Position at OCI</a:t>
            </a:r>
          </a:p>
        </p:txBody>
      </p:sp>
      <p:sp>
        <p:nvSpPr>
          <p:cNvPr id="13" name="Arrow: Down 12"/>
          <p:cNvSpPr/>
          <p:nvPr/>
        </p:nvSpPr>
        <p:spPr>
          <a:xfrm>
            <a:off x="9279885" y="4101274"/>
            <a:ext cx="101168" cy="1092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a:stretch>
            <a:fillRect/>
          </a:stretch>
        </p:blipFill>
        <p:spPr>
          <a:xfrm>
            <a:off x="9993304" y="6400800"/>
            <a:ext cx="1903864" cy="457200"/>
          </a:xfrm>
          <a:prstGeom prst="rect">
            <a:avLst/>
          </a:prstGeom>
        </p:spPr>
      </p:pic>
    </p:spTree>
    <p:extLst>
      <p:ext uri="{BB962C8B-B14F-4D97-AF65-F5344CB8AC3E}">
        <p14:creationId xmlns:p14="http://schemas.microsoft.com/office/powerpoint/2010/main" val="299085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Umass</a:t>
            </a:r>
            <a:r>
              <a:rPr lang="en-US" dirty="0"/>
              <a:t> memorial medical center</a:t>
            </a:r>
          </a:p>
        </p:txBody>
      </p:sp>
      <p:sp>
        <p:nvSpPr>
          <p:cNvPr id="3" name="Content Placeholder 2"/>
          <p:cNvSpPr>
            <a:spLocks noGrp="1"/>
          </p:cNvSpPr>
          <p:nvPr>
            <p:ph idx="1"/>
          </p:nvPr>
        </p:nvSpPr>
        <p:spPr>
          <a:xfrm>
            <a:off x="581192" y="1918030"/>
            <a:ext cx="11029615" cy="4567437"/>
          </a:xfrm>
        </p:spPr>
        <p:txBody>
          <a:bodyPr>
            <a:normAutofit fontScale="70000" lnSpcReduction="20000"/>
          </a:bodyPr>
          <a:lstStyle/>
          <a:p>
            <a:r>
              <a:rPr lang="en-US" dirty="0"/>
              <a:t>One of the largest health care systems in Central Massachusetts </a:t>
            </a:r>
          </a:p>
          <a:p>
            <a:r>
              <a:rPr lang="en-US" dirty="0"/>
              <a:t>Partnered with the UMass Medical School </a:t>
            </a:r>
          </a:p>
          <a:p>
            <a:r>
              <a:rPr lang="en-US" dirty="0"/>
              <a:t>Hospitals:</a:t>
            </a:r>
          </a:p>
          <a:p>
            <a:pPr lvl="1"/>
            <a:r>
              <a:rPr lang="en-US" dirty="0"/>
              <a:t>UMass Memorial Medical Center </a:t>
            </a:r>
          </a:p>
          <a:p>
            <a:pPr lvl="1"/>
            <a:r>
              <a:rPr lang="en-US" dirty="0"/>
              <a:t>Clinton Hospital </a:t>
            </a:r>
          </a:p>
          <a:p>
            <a:pPr lvl="1"/>
            <a:r>
              <a:rPr lang="en-US" dirty="0"/>
              <a:t>Health Alliance Hospital </a:t>
            </a:r>
          </a:p>
          <a:p>
            <a:pPr lvl="1"/>
            <a:r>
              <a:rPr lang="en-US" dirty="0"/>
              <a:t>Marlborough Hospital </a:t>
            </a:r>
          </a:p>
          <a:p>
            <a:r>
              <a:rPr lang="en-US" dirty="0"/>
              <a:t>Fully accredited by the Joint Commission </a:t>
            </a:r>
          </a:p>
          <a:p>
            <a:r>
              <a:rPr lang="en-US" dirty="0"/>
              <a:t>UMass Memorial Health Care by the numbers:  </a:t>
            </a:r>
          </a:p>
          <a:p>
            <a:pPr lvl="1"/>
            <a:r>
              <a:rPr lang="en-US" dirty="0"/>
              <a:t>1,600 physicians on our active medical staff</a:t>
            </a:r>
          </a:p>
          <a:p>
            <a:pPr lvl="1"/>
            <a:r>
              <a:rPr lang="en-US" dirty="0"/>
              <a:t>3,000 registered nurses</a:t>
            </a:r>
          </a:p>
          <a:p>
            <a:pPr lvl="1"/>
            <a:r>
              <a:rPr lang="en-US" dirty="0"/>
              <a:t>12,000 total employees</a:t>
            </a:r>
          </a:p>
          <a:p>
            <a:pPr lvl="1"/>
            <a:r>
              <a:rPr lang="en-US" dirty="0"/>
              <a:t>1,125 beds in our hospitals</a:t>
            </a:r>
          </a:p>
          <a:p>
            <a:r>
              <a:rPr lang="en-US" dirty="0"/>
              <a:t>Provide a variety of services from Heart &amp; Vascular Care to Emergency Medicine &amp; Trauma</a:t>
            </a:r>
          </a:p>
          <a:p>
            <a:r>
              <a:rPr lang="en-US" dirty="0"/>
              <a:t>Other areas:</a:t>
            </a:r>
          </a:p>
          <a:p>
            <a:pPr lvl="1"/>
            <a:r>
              <a:rPr lang="en-US" dirty="0"/>
              <a:t>UMass Memorial Medical Group </a:t>
            </a:r>
          </a:p>
          <a:p>
            <a:pPr lvl="1"/>
            <a:r>
              <a:rPr lang="en-US" dirty="0"/>
              <a:t>UMass Memorial Medicare Accountable Care Organization </a:t>
            </a:r>
          </a:p>
          <a:p>
            <a:endParaRPr lang="en-US" dirty="0"/>
          </a:p>
        </p:txBody>
      </p:sp>
      <p:pic>
        <p:nvPicPr>
          <p:cNvPr id="4" name="Picture 3"/>
          <p:cNvPicPr>
            <a:picLocks noChangeAspect="1"/>
          </p:cNvPicPr>
          <p:nvPr/>
        </p:nvPicPr>
        <p:blipFill>
          <a:blip r:embed="rId2"/>
          <a:stretch>
            <a:fillRect/>
          </a:stretch>
        </p:blipFill>
        <p:spPr>
          <a:xfrm>
            <a:off x="7745601" y="2177629"/>
            <a:ext cx="3865206" cy="2576804"/>
          </a:xfrm>
          <a:prstGeom prst="rect">
            <a:avLst/>
          </a:prstGeom>
        </p:spPr>
      </p:pic>
      <p:sp>
        <p:nvSpPr>
          <p:cNvPr id="5" name="TextBox 4"/>
          <p:cNvSpPr txBox="1"/>
          <p:nvPr/>
        </p:nvSpPr>
        <p:spPr>
          <a:xfrm>
            <a:off x="7745601" y="4787230"/>
            <a:ext cx="1378904" cy="215444"/>
          </a:xfrm>
          <a:prstGeom prst="rect">
            <a:avLst/>
          </a:prstGeom>
          <a:noFill/>
        </p:spPr>
        <p:txBody>
          <a:bodyPr wrap="none" rtlCol="0">
            <a:spAutoFit/>
          </a:bodyPr>
          <a:lstStyle/>
          <a:p>
            <a:r>
              <a:rPr lang="en-US" sz="800" dirty="0"/>
              <a:t>(UMass Medical School, </a:t>
            </a:r>
            <a:r>
              <a:rPr lang="en-US" sz="800" dirty="0" err="1"/>
              <a:t>n.d.</a:t>
            </a:r>
            <a:r>
              <a:rPr lang="en-US" sz="800" dirty="0"/>
              <a:t>)</a:t>
            </a:r>
          </a:p>
        </p:txBody>
      </p:sp>
      <p:pic>
        <p:nvPicPr>
          <p:cNvPr id="7" name="Picture 6"/>
          <p:cNvPicPr>
            <a:picLocks noChangeAspect="1"/>
          </p:cNvPicPr>
          <p:nvPr/>
        </p:nvPicPr>
        <p:blipFill>
          <a:blip r:embed="rId3"/>
          <a:stretch>
            <a:fillRect/>
          </a:stretch>
        </p:blipFill>
        <p:spPr>
          <a:xfrm>
            <a:off x="9913211" y="6400801"/>
            <a:ext cx="1903864" cy="457200"/>
          </a:xfrm>
          <a:prstGeom prst="rect">
            <a:avLst/>
          </a:prstGeom>
        </p:spPr>
      </p:pic>
    </p:spTree>
    <p:extLst>
      <p:ext uri="{BB962C8B-B14F-4D97-AF65-F5344CB8AC3E}">
        <p14:creationId xmlns:p14="http://schemas.microsoft.com/office/powerpoint/2010/main" val="437753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Umass</a:t>
            </a:r>
            <a:r>
              <a:rPr lang="en-US" dirty="0"/>
              <a:t> Mission, Vision, and values</a:t>
            </a:r>
          </a:p>
        </p:txBody>
      </p:sp>
      <p:pic>
        <p:nvPicPr>
          <p:cNvPr id="4" name="Content Placeholder 3"/>
          <p:cNvPicPr>
            <a:picLocks noGrp="1" noChangeAspect="1"/>
          </p:cNvPicPr>
          <p:nvPr>
            <p:ph idx="1"/>
          </p:nvPr>
        </p:nvPicPr>
        <p:blipFill>
          <a:blip r:embed="rId2"/>
          <a:stretch>
            <a:fillRect/>
          </a:stretch>
        </p:blipFill>
        <p:spPr>
          <a:xfrm>
            <a:off x="503853" y="1941797"/>
            <a:ext cx="7486391" cy="4365536"/>
          </a:xfrm>
          <a:prstGeom prst="rect">
            <a:avLst/>
          </a:prstGeom>
        </p:spPr>
      </p:pic>
      <p:pic>
        <p:nvPicPr>
          <p:cNvPr id="6" name="Picture 5"/>
          <p:cNvPicPr>
            <a:picLocks noChangeAspect="1"/>
          </p:cNvPicPr>
          <p:nvPr/>
        </p:nvPicPr>
        <p:blipFill>
          <a:blip r:embed="rId3"/>
          <a:stretch>
            <a:fillRect/>
          </a:stretch>
        </p:blipFill>
        <p:spPr>
          <a:xfrm>
            <a:off x="9913211" y="6400801"/>
            <a:ext cx="1903864" cy="457200"/>
          </a:xfrm>
          <a:prstGeom prst="rect">
            <a:avLst/>
          </a:prstGeom>
        </p:spPr>
      </p:pic>
    </p:spTree>
    <p:extLst>
      <p:ext uri="{BB962C8B-B14F-4D97-AF65-F5344CB8AC3E}">
        <p14:creationId xmlns:p14="http://schemas.microsoft.com/office/powerpoint/2010/main" val="150364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clinical Integration</a:t>
            </a:r>
          </a:p>
        </p:txBody>
      </p:sp>
      <p:sp>
        <p:nvSpPr>
          <p:cNvPr id="3" name="Content Placeholder 2"/>
          <p:cNvSpPr>
            <a:spLocks noGrp="1"/>
          </p:cNvSpPr>
          <p:nvPr>
            <p:ph idx="1"/>
          </p:nvPr>
        </p:nvSpPr>
        <p:spPr/>
        <p:txBody>
          <a:bodyPr>
            <a:normAutofit fontScale="92500" lnSpcReduction="20000"/>
          </a:bodyPr>
          <a:lstStyle/>
          <a:p>
            <a:r>
              <a:rPr lang="en-US" dirty="0"/>
              <a:t>The Office of Clinical Integration focuses on supporting the UMMHC system and geographically affiliated physician groups, independent practices, and community organization to successfully manage the population of patients insured by public and private prayers </a:t>
            </a:r>
          </a:p>
          <a:p>
            <a:r>
              <a:rPr lang="en-US" dirty="0"/>
              <a:t>What constitutes the Office of Clinical Integration:</a:t>
            </a:r>
          </a:p>
          <a:p>
            <a:pPr lvl="1"/>
            <a:r>
              <a:rPr lang="en-US" dirty="0"/>
              <a:t>Administrative Team</a:t>
            </a:r>
          </a:p>
          <a:p>
            <a:pPr lvl="1"/>
            <a:r>
              <a:rPr lang="en-US" dirty="0"/>
              <a:t>Data Quality and Integrity</a:t>
            </a:r>
          </a:p>
          <a:p>
            <a:pPr lvl="1"/>
            <a:r>
              <a:rPr lang="en-US" dirty="0"/>
              <a:t>Medicare ACO Operations </a:t>
            </a:r>
          </a:p>
          <a:p>
            <a:pPr lvl="1"/>
            <a:r>
              <a:rPr lang="en-US" dirty="0"/>
              <a:t>Medicare ACO Care Management Team </a:t>
            </a:r>
          </a:p>
          <a:p>
            <a:pPr lvl="1"/>
            <a:r>
              <a:rPr lang="en-US" dirty="0"/>
              <a:t>Medicaid ACO Care Management Team </a:t>
            </a:r>
          </a:p>
          <a:p>
            <a:pPr lvl="1"/>
            <a:r>
              <a:rPr lang="en-US" dirty="0"/>
              <a:t>Practice Improvement Facilitators</a:t>
            </a:r>
          </a:p>
          <a:p>
            <a:pPr lvl="1"/>
            <a:r>
              <a:rPr lang="en-US" dirty="0"/>
              <a:t>Population Health Reporting and Analytics</a:t>
            </a:r>
          </a:p>
          <a:p>
            <a:pPr lvl="1"/>
            <a:r>
              <a:rPr lang="en-US" dirty="0"/>
              <a:t>Senior Leaders </a:t>
            </a:r>
          </a:p>
          <a:p>
            <a:pPr lvl="1"/>
            <a:endParaRPr lang="en-US" dirty="0"/>
          </a:p>
        </p:txBody>
      </p:sp>
      <p:pic>
        <p:nvPicPr>
          <p:cNvPr id="5" name="Picture 4"/>
          <p:cNvPicPr>
            <a:picLocks noChangeAspect="1"/>
          </p:cNvPicPr>
          <p:nvPr/>
        </p:nvPicPr>
        <p:blipFill>
          <a:blip r:embed="rId2"/>
          <a:stretch>
            <a:fillRect/>
          </a:stretch>
        </p:blipFill>
        <p:spPr>
          <a:xfrm>
            <a:off x="9913211" y="6400801"/>
            <a:ext cx="1903864" cy="457200"/>
          </a:xfrm>
          <a:prstGeom prst="rect">
            <a:avLst/>
          </a:prstGeom>
        </p:spPr>
      </p:pic>
    </p:spTree>
    <p:extLst>
      <p:ext uri="{BB962C8B-B14F-4D97-AF65-F5344CB8AC3E}">
        <p14:creationId xmlns:p14="http://schemas.microsoft.com/office/powerpoint/2010/main" val="4779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Population Health? </a:t>
            </a:r>
          </a:p>
        </p:txBody>
      </p:sp>
      <p:pic>
        <p:nvPicPr>
          <p:cNvPr id="4" name="Picture 3"/>
          <p:cNvPicPr>
            <a:picLocks noChangeAspect="1"/>
          </p:cNvPicPr>
          <p:nvPr/>
        </p:nvPicPr>
        <p:blipFill>
          <a:blip r:embed="rId3"/>
          <a:stretch>
            <a:fillRect/>
          </a:stretch>
        </p:blipFill>
        <p:spPr>
          <a:xfrm>
            <a:off x="2876609" y="1799875"/>
            <a:ext cx="6438781" cy="4743235"/>
          </a:xfrm>
          <a:prstGeom prst="rect">
            <a:avLst/>
          </a:prstGeom>
        </p:spPr>
      </p:pic>
      <p:sp>
        <p:nvSpPr>
          <p:cNvPr id="5" name="TextBox 4"/>
          <p:cNvSpPr txBox="1"/>
          <p:nvPr/>
        </p:nvSpPr>
        <p:spPr>
          <a:xfrm>
            <a:off x="3446584" y="6519446"/>
            <a:ext cx="1107996" cy="215444"/>
          </a:xfrm>
          <a:prstGeom prst="rect">
            <a:avLst/>
          </a:prstGeom>
          <a:noFill/>
        </p:spPr>
        <p:txBody>
          <a:bodyPr wrap="none" rtlCol="0">
            <a:spAutoFit/>
          </a:bodyPr>
          <a:lstStyle/>
          <a:p>
            <a:r>
              <a:rPr lang="en-US" sz="800" dirty="0"/>
              <a:t>(BHM Marketing, </a:t>
            </a:r>
            <a:r>
              <a:rPr lang="en-US" sz="800" dirty="0" err="1"/>
              <a:t>n.d.</a:t>
            </a:r>
            <a:r>
              <a:rPr lang="en-US" sz="800" dirty="0"/>
              <a:t>)</a:t>
            </a:r>
          </a:p>
        </p:txBody>
      </p:sp>
      <p:pic>
        <p:nvPicPr>
          <p:cNvPr id="7" name="Picture 6"/>
          <p:cNvPicPr>
            <a:picLocks noChangeAspect="1"/>
          </p:cNvPicPr>
          <p:nvPr/>
        </p:nvPicPr>
        <p:blipFill>
          <a:blip r:embed="rId4"/>
          <a:stretch>
            <a:fillRect/>
          </a:stretch>
        </p:blipFill>
        <p:spPr>
          <a:xfrm>
            <a:off x="9913211" y="6400801"/>
            <a:ext cx="1903864" cy="457200"/>
          </a:xfrm>
          <a:prstGeom prst="rect">
            <a:avLst/>
          </a:prstGeom>
        </p:spPr>
      </p:pic>
    </p:spTree>
    <p:extLst>
      <p:ext uri="{BB962C8B-B14F-4D97-AF65-F5344CB8AC3E}">
        <p14:creationId xmlns:p14="http://schemas.microsoft.com/office/powerpoint/2010/main" val="105036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In population health data analytics</a:t>
            </a:r>
          </a:p>
        </p:txBody>
      </p:sp>
      <p:sp>
        <p:nvSpPr>
          <p:cNvPr id="3" name="Content Placeholder 2"/>
          <p:cNvSpPr>
            <a:spLocks noGrp="1"/>
          </p:cNvSpPr>
          <p:nvPr>
            <p:ph idx="1"/>
          </p:nvPr>
        </p:nvSpPr>
        <p:spPr/>
        <p:txBody>
          <a:bodyPr>
            <a:normAutofit lnSpcReduction="10000"/>
          </a:bodyPr>
          <a:lstStyle/>
          <a:p>
            <a:r>
              <a:rPr lang="en-US" dirty="0"/>
              <a:t>Technical Skills</a:t>
            </a:r>
          </a:p>
          <a:p>
            <a:pPr lvl="1"/>
            <a:r>
              <a:rPr lang="en-US" dirty="0"/>
              <a:t>SQL/SAS</a:t>
            </a:r>
          </a:p>
          <a:p>
            <a:pPr lvl="1"/>
            <a:r>
              <a:rPr lang="en-US" dirty="0"/>
              <a:t>Statistical tool – SPSS</a:t>
            </a:r>
          </a:p>
          <a:p>
            <a:pPr lvl="1"/>
            <a:r>
              <a:rPr lang="en-US" dirty="0"/>
              <a:t>Visualization Tool – Tableau </a:t>
            </a:r>
          </a:p>
          <a:p>
            <a:pPr lvl="1"/>
            <a:r>
              <a:rPr lang="en-US" dirty="0"/>
              <a:t>Microsoft Office Package </a:t>
            </a:r>
          </a:p>
          <a:p>
            <a:r>
              <a:rPr lang="en-US" dirty="0"/>
              <a:t>Personal Skills</a:t>
            </a:r>
          </a:p>
          <a:p>
            <a:pPr lvl="1"/>
            <a:r>
              <a:rPr lang="en-US" dirty="0"/>
              <a:t>Ability to work independently as well as with others </a:t>
            </a:r>
          </a:p>
          <a:p>
            <a:pPr lvl="1"/>
            <a:r>
              <a:rPr lang="en-US" dirty="0"/>
              <a:t>Attention to detail </a:t>
            </a:r>
          </a:p>
          <a:p>
            <a:pPr lvl="1"/>
            <a:r>
              <a:rPr lang="en-US" dirty="0"/>
              <a:t>Methodical and Logical thinking</a:t>
            </a:r>
          </a:p>
          <a:p>
            <a:pPr lvl="1"/>
            <a:r>
              <a:rPr lang="en-US" dirty="0"/>
              <a:t>Ability to quickly do simple math </a:t>
            </a:r>
          </a:p>
        </p:txBody>
      </p:sp>
      <p:pic>
        <p:nvPicPr>
          <p:cNvPr id="4" name="Picture 3"/>
          <p:cNvPicPr>
            <a:picLocks noChangeAspect="1"/>
          </p:cNvPicPr>
          <p:nvPr/>
        </p:nvPicPr>
        <p:blipFill>
          <a:blip r:embed="rId2"/>
          <a:stretch>
            <a:fillRect/>
          </a:stretch>
        </p:blipFill>
        <p:spPr>
          <a:xfrm>
            <a:off x="6568751" y="2337537"/>
            <a:ext cx="4599992" cy="2587496"/>
          </a:xfrm>
          <a:prstGeom prst="rect">
            <a:avLst/>
          </a:prstGeom>
        </p:spPr>
      </p:pic>
      <p:sp>
        <p:nvSpPr>
          <p:cNvPr id="5" name="TextBox 4"/>
          <p:cNvSpPr txBox="1"/>
          <p:nvPr/>
        </p:nvSpPr>
        <p:spPr>
          <a:xfrm>
            <a:off x="6568751" y="4925033"/>
            <a:ext cx="941283" cy="215444"/>
          </a:xfrm>
          <a:prstGeom prst="rect">
            <a:avLst/>
          </a:prstGeom>
          <a:noFill/>
        </p:spPr>
        <p:txBody>
          <a:bodyPr wrap="none" rtlCol="0">
            <a:spAutoFit/>
          </a:bodyPr>
          <a:lstStyle/>
          <a:p>
            <a:r>
              <a:rPr lang="en-US" sz="800" dirty="0"/>
              <a:t>(</a:t>
            </a:r>
            <a:r>
              <a:rPr lang="en-US" sz="800" dirty="0" err="1"/>
              <a:t>RADCube</a:t>
            </a:r>
            <a:r>
              <a:rPr lang="en-US" sz="800" dirty="0"/>
              <a:t>, 2017)</a:t>
            </a:r>
          </a:p>
        </p:txBody>
      </p:sp>
      <p:pic>
        <p:nvPicPr>
          <p:cNvPr id="7" name="Picture 6"/>
          <p:cNvPicPr>
            <a:picLocks noChangeAspect="1"/>
          </p:cNvPicPr>
          <p:nvPr/>
        </p:nvPicPr>
        <p:blipFill>
          <a:blip r:embed="rId3"/>
          <a:stretch>
            <a:fillRect/>
          </a:stretch>
        </p:blipFill>
        <p:spPr>
          <a:xfrm>
            <a:off x="9913211" y="6400801"/>
            <a:ext cx="1903864" cy="457200"/>
          </a:xfrm>
          <a:prstGeom prst="rect">
            <a:avLst/>
          </a:prstGeom>
        </p:spPr>
      </p:pic>
    </p:spTree>
    <p:extLst>
      <p:ext uri="{BB962C8B-B14F-4D97-AF65-F5344CB8AC3E}">
        <p14:creationId xmlns:p14="http://schemas.microsoft.com/office/powerpoint/2010/main" val="2445465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high school math applies to health care analytics?</a:t>
            </a:r>
          </a:p>
        </p:txBody>
      </p:sp>
      <p:sp>
        <p:nvSpPr>
          <p:cNvPr id="3" name="Content Placeholder 2"/>
          <p:cNvSpPr>
            <a:spLocks noGrp="1"/>
          </p:cNvSpPr>
          <p:nvPr>
            <p:ph idx="1"/>
          </p:nvPr>
        </p:nvSpPr>
        <p:spPr/>
        <p:txBody>
          <a:bodyPr>
            <a:normAutofit lnSpcReduction="10000"/>
          </a:bodyPr>
          <a:lstStyle/>
          <a:p>
            <a:r>
              <a:rPr lang="en-US" dirty="0"/>
              <a:t>Statistical Methods and algorithms are used to better analyze patient information. This has allowed for better prediction of patient outcome which has helped with the management of patients and improving the quality of life of patients.</a:t>
            </a:r>
          </a:p>
          <a:p>
            <a:r>
              <a:rPr lang="en-US" dirty="0"/>
              <a:t>Statistical methods also help with decision making and developing processes to support the operational needs of an organization </a:t>
            </a:r>
          </a:p>
          <a:p>
            <a:r>
              <a:rPr lang="en-US" dirty="0"/>
              <a:t>Areas where statistics has been used:</a:t>
            </a:r>
          </a:p>
          <a:p>
            <a:pPr lvl="1"/>
            <a:r>
              <a:rPr lang="en-US" dirty="0"/>
              <a:t>Identifying high risk and high cost patients </a:t>
            </a:r>
          </a:p>
          <a:p>
            <a:pPr lvl="1"/>
            <a:r>
              <a:rPr lang="en-US" dirty="0"/>
              <a:t>Developing a new method of calculating physicians reward in the quality incentive program</a:t>
            </a:r>
          </a:p>
          <a:p>
            <a:pPr lvl="1"/>
            <a:r>
              <a:rPr lang="en-US" dirty="0"/>
              <a:t>Identifying the appropriate sample size for collection of patient data </a:t>
            </a:r>
          </a:p>
          <a:p>
            <a:r>
              <a:rPr lang="en-US" dirty="0"/>
              <a:t>All areas of mathematics requires logical and methodical thinking something that is also crucial in healthcare analytics. </a:t>
            </a:r>
          </a:p>
          <a:p>
            <a:pPr marL="0" indent="0">
              <a:buNone/>
            </a:pPr>
            <a:endParaRPr lang="en-US" dirty="0"/>
          </a:p>
        </p:txBody>
      </p:sp>
      <p:pic>
        <p:nvPicPr>
          <p:cNvPr id="5" name="Picture 4"/>
          <p:cNvPicPr>
            <a:picLocks noChangeAspect="1"/>
          </p:cNvPicPr>
          <p:nvPr/>
        </p:nvPicPr>
        <p:blipFill>
          <a:blip r:embed="rId2"/>
          <a:stretch>
            <a:fillRect/>
          </a:stretch>
        </p:blipFill>
        <p:spPr>
          <a:xfrm>
            <a:off x="9913211" y="6400801"/>
            <a:ext cx="1903864" cy="457200"/>
          </a:xfrm>
          <a:prstGeom prst="rect">
            <a:avLst/>
          </a:prstGeom>
        </p:spPr>
      </p:pic>
    </p:spTree>
    <p:extLst>
      <p:ext uri="{BB962C8B-B14F-4D97-AF65-F5344CB8AC3E}">
        <p14:creationId xmlns:p14="http://schemas.microsoft.com/office/powerpoint/2010/main" val="125217976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442</TotalTime>
  <Words>709</Words>
  <Application>Microsoft Office PowerPoint</Application>
  <PresentationFormat>Widescreen</PresentationFormat>
  <Paragraphs>115</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Gill Sans MT</vt:lpstr>
      <vt:lpstr>Times New Roman</vt:lpstr>
      <vt:lpstr>Wingdings 2</vt:lpstr>
      <vt:lpstr>Dividend</vt:lpstr>
      <vt:lpstr>Mathematics IN Health Care Analytics</vt:lpstr>
      <vt:lpstr>Agenda</vt:lpstr>
      <vt:lpstr>A Little About ME</vt:lpstr>
      <vt:lpstr>Umass memorial medical center</vt:lpstr>
      <vt:lpstr>Umass Mission, Vision, and values</vt:lpstr>
      <vt:lpstr>Office of clinical Integration</vt:lpstr>
      <vt:lpstr>What is Population Health? </vt:lpstr>
      <vt:lpstr>Career In population health data analytics</vt:lpstr>
      <vt:lpstr>How high school math applies to health care analytics?</vt:lpstr>
      <vt:lpstr>Sample Report </vt:lpstr>
      <vt:lpstr>Final Remarks </vt:lpstr>
      <vt:lpstr>Work Cited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IN Health Care Analytics</dc:title>
  <dc:creator>Ocasio, Marifel</dc:creator>
  <cp:lastModifiedBy>Podell, Rhonda</cp:lastModifiedBy>
  <cp:revision>21</cp:revision>
  <dcterms:created xsi:type="dcterms:W3CDTF">2017-07-05T16:21:35Z</dcterms:created>
  <dcterms:modified xsi:type="dcterms:W3CDTF">2017-07-18T11:05:13Z</dcterms:modified>
</cp:coreProperties>
</file>